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513" r:id="rId4"/>
    <p:sldId id="534" r:id="rId5"/>
    <p:sldId id="542" r:id="rId6"/>
    <p:sldId id="565" r:id="rId7"/>
    <p:sldId id="550" r:id="rId8"/>
    <p:sldId id="549" r:id="rId9"/>
    <p:sldId id="541" r:id="rId10"/>
    <p:sldId id="535" r:id="rId11"/>
    <p:sldId id="536" r:id="rId12"/>
    <p:sldId id="548" r:id="rId13"/>
    <p:sldId id="540" r:id="rId14"/>
    <p:sldId id="555" r:id="rId15"/>
    <p:sldId id="547" r:id="rId16"/>
    <p:sldId id="556" r:id="rId17"/>
    <p:sldId id="544" r:id="rId18"/>
    <p:sldId id="559" r:id="rId19"/>
    <p:sldId id="560" r:id="rId20"/>
    <p:sldId id="563" r:id="rId21"/>
    <p:sldId id="564" r:id="rId22"/>
    <p:sldId id="558" r:id="rId23"/>
    <p:sldId id="557" r:id="rId24"/>
    <p:sldId id="552" r:id="rId25"/>
    <p:sldId id="360" r:id="rId26"/>
  </p:sldIdLst>
  <p:sldSz cx="12192000" cy="6858000"/>
  <p:notesSz cx="6877050" cy="100028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6600"/>
    <a:srgbClr val="339933"/>
    <a:srgbClr val="339966"/>
    <a:srgbClr val="008000"/>
    <a:srgbClr val="FEB819"/>
    <a:srgbClr val="660066"/>
    <a:srgbClr val="D2DEEF"/>
    <a:srgbClr val="FF99CC"/>
    <a:srgbClr val="0C5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3" autoAdjust="0"/>
    <p:restoredTop sz="94653" autoAdjust="0"/>
  </p:normalViewPr>
  <p:slideViewPr>
    <p:cSldViewPr snapToGrid="0">
      <p:cViewPr varScale="1">
        <p:scale>
          <a:sx n="116" d="100"/>
          <a:sy n="116" d="100"/>
        </p:scale>
        <p:origin x="67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96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767461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804" cy="500702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94640" y="0"/>
            <a:ext cx="2980804" cy="500702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0950"/>
            <a:ext cx="6000750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5" rIns="92290" bIns="46145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7385" y="4813457"/>
            <a:ext cx="5502282" cy="3938427"/>
          </a:xfrm>
          <a:prstGeom prst="rect">
            <a:avLst/>
          </a:prstGeom>
        </p:spPr>
        <p:txBody>
          <a:bodyPr vert="horz" lIns="92290" tIns="46145" rIns="92290" bIns="46145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02136"/>
            <a:ext cx="2980804" cy="500702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94640" y="9502136"/>
            <a:ext cx="2980804" cy="500702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4CC7C6FF-F799-41F4-8CF5-FC5725AD0EF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2490768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276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640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7792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5395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5722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6596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745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730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7615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820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765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8939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emf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6.png"/><Relationship Id="rId7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hyperlink" Target="https://drive.google.com/open?id=1_9ZD4SIpcamUoMS-_gtoo9CewfcgVy4G" TargetMode="External"/><Relationship Id="rId5" Type="http://schemas.openxmlformats.org/officeDocument/2006/relationships/image" Target="../media/image37.png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8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jugarciam@gmail.com" TargetMode="External"/><Relationship Id="rId2" Type="http://schemas.openxmlformats.org/officeDocument/2006/relationships/hyperlink" Target="mailto:julgarcia@minedu.gob.p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sv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28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153"/>
            <a:ext cx="12192000" cy="6463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  <a:latin typeface="+mn-lt"/>
                <a:ea typeface="+mn-ea"/>
                <a:cs typeface="+mn-cs"/>
              </a:rPr>
              <a:t>Informe de identificación (1)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D77BF59-9285-42F0-9259-065762672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764194"/>
            <a:ext cx="7222435" cy="604418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PE" sz="3000" b="1" dirty="0"/>
              <a:t>Parte 1: Antecedentes</a:t>
            </a:r>
          </a:p>
          <a:p>
            <a:pPr algn="just"/>
            <a:r>
              <a:rPr lang="es-PE" sz="3000" dirty="0"/>
              <a:t>Mención a la base legal</a:t>
            </a:r>
          </a:p>
          <a:p>
            <a:pPr algn="just"/>
            <a:r>
              <a:rPr lang="es-PE" sz="3000" dirty="0"/>
              <a:t>Reseña de los acciones previas.</a:t>
            </a:r>
          </a:p>
          <a:p>
            <a:pPr marL="0" indent="0" algn="just">
              <a:buNone/>
            </a:pPr>
            <a:r>
              <a:rPr lang="es-PE" sz="3000" b="1" dirty="0"/>
              <a:t>Parte 2: Análisis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s-PE" sz="3000" dirty="0"/>
              <a:t>Información de la búsqueda documental.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s-PE" sz="3000" dirty="0"/>
              <a:t>Información de la revisión y análisis documental y otras acciones realizadas para culminar la identificación: visitas a IIEE, consultas a otras instancias, entre otras.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s-PE" sz="3000" dirty="0"/>
              <a:t>Información sobre las IIEE identificadas, enviar en anexo la relación de IIEE y códigos modulares.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EA1FD1B3-D17B-430C-84D1-B3178444E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447830F-E7EF-4130-90CE-5C6D5493A1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690"/>
            <a:ext cx="1525067" cy="77152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879055C7-3E10-4EEB-9B4A-11EBA78D5B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33" y="5906"/>
            <a:ext cx="2163867" cy="475840"/>
          </a:xfrm>
          <a:prstGeom prst="rect">
            <a:avLst/>
          </a:prstGeom>
        </p:spPr>
      </p:pic>
      <p:pic>
        <p:nvPicPr>
          <p:cNvPr id="7" name="Imagen 6" descr="Imagen que contiene persona, interior, sentado, personas&#10;&#10;Descripción generada con confianza muy alta">
            <a:extLst>
              <a:ext uri="{FF2B5EF4-FFF2-40B4-BE49-F238E27FC236}">
                <a16:creationId xmlns="" xmlns:a16="http://schemas.microsoft.com/office/drawing/2014/main" id="{D1561271-273E-49C9-BCF5-6F42C3C4E3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2270" r="1159" b="22581"/>
          <a:stretch/>
        </p:blipFill>
        <p:spPr>
          <a:xfrm>
            <a:off x="7222436" y="808381"/>
            <a:ext cx="4936434" cy="342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5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857" y="0"/>
            <a:ext cx="9026413" cy="1200329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  <a:latin typeface="+mn-lt"/>
                <a:ea typeface="+mn-ea"/>
                <a:cs typeface="+mn-cs"/>
              </a:rPr>
              <a:t>Informe de identificación (2)</a:t>
            </a:r>
            <a:br>
              <a:rPr lang="es-PE" sz="4000" b="1" dirty="0">
                <a:solidFill>
                  <a:srgbClr val="0C53A7"/>
                </a:solidFill>
                <a:latin typeface="+mn-lt"/>
                <a:ea typeface="+mn-ea"/>
                <a:cs typeface="+mn-cs"/>
              </a:rPr>
            </a:br>
            <a:r>
              <a:rPr lang="es-PE" sz="4000" b="1" dirty="0">
                <a:solidFill>
                  <a:srgbClr val="0C53A7"/>
                </a:solidFill>
                <a:latin typeface="+mn-lt"/>
                <a:ea typeface="+mn-ea"/>
                <a:cs typeface="+mn-cs"/>
              </a:rPr>
              <a:t>Parte 2-a Búsqueda documental - Ejemplo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77184E6-1C0C-4517-AF0E-28C70447A8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5CF5CAD6-49E7-458A-A0EE-B262DA5E25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5067" cy="77152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8A15310F-A708-4A57-BE96-075C83FE83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33" y="52015"/>
            <a:ext cx="2163867" cy="47584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="" xmlns:a16="http://schemas.microsoft.com/office/drawing/2014/main" id="{1AA5184F-AC3E-426D-8708-3FEC707A58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117443"/>
              </p:ext>
            </p:extLst>
          </p:nvPr>
        </p:nvGraphicFramePr>
        <p:xfrm>
          <a:off x="142461" y="4013572"/>
          <a:ext cx="11907078" cy="2523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295">
                  <a:extLst>
                    <a:ext uri="{9D8B030D-6E8A-4147-A177-3AD203B41FA5}">
                      <a16:colId xmlns="" xmlns:a16="http://schemas.microsoft.com/office/drawing/2014/main" val="3313783775"/>
                    </a:ext>
                  </a:extLst>
                </a:gridCol>
                <a:gridCol w="2252870">
                  <a:extLst>
                    <a:ext uri="{9D8B030D-6E8A-4147-A177-3AD203B41FA5}">
                      <a16:colId xmlns="" xmlns:a16="http://schemas.microsoft.com/office/drawing/2014/main" val="1513988622"/>
                    </a:ext>
                  </a:extLst>
                </a:gridCol>
                <a:gridCol w="3339548">
                  <a:extLst>
                    <a:ext uri="{9D8B030D-6E8A-4147-A177-3AD203B41FA5}">
                      <a16:colId xmlns="" xmlns:a16="http://schemas.microsoft.com/office/drawing/2014/main" val="4007005970"/>
                    </a:ext>
                  </a:extLst>
                </a:gridCol>
                <a:gridCol w="1563756">
                  <a:extLst>
                    <a:ext uri="{9D8B030D-6E8A-4147-A177-3AD203B41FA5}">
                      <a16:colId xmlns="" xmlns:a16="http://schemas.microsoft.com/office/drawing/2014/main" val="3452389150"/>
                    </a:ext>
                  </a:extLst>
                </a:gridCol>
                <a:gridCol w="2948609">
                  <a:extLst>
                    <a:ext uri="{9D8B030D-6E8A-4147-A177-3AD203B41FA5}">
                      <a16:colId xmlns="" xmlns:a16="http://schemas.microsoft.com/office/drawing/2014/main" val="1744302849"/>
                    </a:ext>
                  </a:extLst>
                </a:gridCol>
              </a:tblGrid>
              <a:tr h="512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Tipo de documento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Número de documento (</a:t>
                      </a:r>
                      <a:r>
                        <a:rPr lang="es-PE" sz="2400" dirty="0" err="1">
                          <a:effectLst/>
                        </a:rPr>
                        <a:t>N°</a:t>
                      </a:r>
                      <a:r>
                        <a:rPr lang="es-PE" sz="2400" dirty="0">
                          <a:effectLst/>
                        </a:rPr>
                        <a:t>)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Destinatario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Fecha de envío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Resultado/ Respuesta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3929036374"/>
                  </a:ext>
                </a:extLst>
              </a:tr>
              <a:tr h="520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 Oficio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394-2018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Dirección Regional de Educación de Cusco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23/03/18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 No se encontraron los documentos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05078757"/>
                  </a:ext>
                </a:extLst>
              </a:tr>
              <a:tr h="536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 Oficio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400-2018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Área de archivo – Ugel Anta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26/03/18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 Se recibieron todas las resoluciones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171462412"/>
                  </a:ext>
                </a:extLst>
              </a:tr>
            </a:tbl>
          </a:graphicData>
        </a:graphic>
      </p:graphicFrame>
      <p:sp>
        <p:nvSpPr>
          <p:cNvPr id="8" name="Marcador de contenido 2">
            <a:extLst>
              <a:ext uri="{FF2B5EF4-FFF2-40B4-BE49-F238E27FC236}">
                <a16:creationId xmlns="" xmlns:a16="http://schemas.microsoft.com/office/drawing/2014/main" id="{5261C2E1-F00D-41F8-A602-7664547A3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2344"/>
            <a:ext cx="11907078" cy="2589231"/>
          </a:xfrm>
        </p:spPr>
        <p:txBody>
          <a:bodyPr>
            <a:noAutofit/>
          </a:bodyPr>
          <a:lstStyle/>
          <a:p>
            <a:pPr algn="just"/>
            <a:r>
              <a:rPr lang="es-PE" sz="3000" dirty="0"/>
              <a:t>Con fecha 23 de marzo del 2018 se remitió el oficio 394-2018 a la Dirección Regional de Educación de Cusco solicitando las resoluciones directorales N°3400-2007, N°1299-2006 y N°0487-2006.</a:t>
            </a:r>
          </a:p>
          <a:p>
            <a:pPr algn="just"/>
            <a:r>
              <a:rPr lang="es-PE" sz="3000" dirty="0"/>
              <a:t>Asimismo, con fecha 26 de marzo se remitió el oficio 400-2018 al área de archivo general de la Ugel solicitando resoluciones de designación o </a:t>
            </a:r>
            <a:r>
              <a:rPr lang="es-PE" sz="3000" dirty="0" err="1"/>
              <a:t>encargaturas</a:t>
            </a:r>
            <a:r>
              <a:rPr lang="es-PE" sz="3000" dirty="0"/>
              <a:t> de directores de IIEE</a:t>
            </a:r>
          </a:p>
        </p:txBody>
      </p:sp>
    </p:spTree>
    <p:extLst>
      <p:ext uri="{BB962C8B-B14F-4D97-AF65-F5344CB8AC3E}">
        <p14:creationId xmlns:p14="http://schemas.microsoft.com/office/powerpoint/2010/main" val="9173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850" y="0"/>
            <a:ext cx="7639050" cy="1200329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  <a:latin typeface="+mn-lt"/>
                <a:ea typeface="+mn-ea"/>
                <a:cs typeface="+mn-cs"/>
              </a:rPr>
              <a:t>Informe de identificación (3)</a:t>
            </a:r>
            <a:br>
              <a:rPr lang="es-PE" sz="4000" b="1" dirty="0">
                <a:solidFill>
                  <a:srgbClr val="0C53A7"/>
                </a:solidFill>
                <a:latin typeface="+mn-lt"/>
                <a:ea typeface="+mn-ea"/>
                <a:cs typeface="+mn-cs"/>
              </a:rPr>
            </a:br>
            <a:r>
              <a:rPr lang="es-PE" sz="4000" b="1" dirty="0">
                <a:solidFill>
                  <a:srgbClr val="0C53A7"/>
                </a:solidFill>
                <a:latin typeface="+mn-lt"/>
                <a:ea typeface="+mn-ea"/>
                <a:cs typeface="+mn-cs"/>
              </a:rPr>
              <a:t>Parte 2-b Visitas a IIEE - Ejemplo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E9C50711-7CBB-42AF-B33B-976EF0F335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1F938DED-0239-4EF7-8CEE-F3F5DD0DF8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7"/>
            <a:ext cx="1525067" cy="77152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8A56D4F3-55C4-4EA9-B048-26F15362AC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33" y="30321"/>
            <a:ext cx="2163867" cy="47584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="" xmlns:a16="http://schemas.microsoft.com/office/drawing/2014/main" id="{DACB9923-A63D-461B-AC66-345A23BEF6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960710"/>
              </p:ext>
            </p:extLst>
          </p:nvPr>
        </p:nvGraphicFramePr>
        <p:xfrm>
          <a:off x="198782" y="1780673"/>
          <a:ext cx="11794435" cy="4438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7096">
                  <a:extLst>
                    <a:ext uri="{9D8B030D-6E8A-4147-A177-3AD203B41FA5}">
                      <a16:colId xmlns="" xmlns:a16="http://schemas.microsoft.com/office/drawing/2014/main" val="1288580235"/>
                    </a:ext>
                  </a:extLst>
                </a:gridCol>
                <a:gridCol w="4723572">
                  <a:extLst>
                    <a:ext uri="{9D8B030D-6E8A-4147-A177-3AD203B41FA5}">
                      <a16:colId xmlns="" xmlns:a16="http://schemas.microsoft.com/office/drawing/2014/main" val="3023750162"/>
                    </a:ext>
                  </a:extLst>
                </a:gridCol>
                <a:gridCol w="2647950">
                  <a:extLst>
                    <a:ext uri="{9D8B030D-6E8A-4147-A177-3AD203B41FA5}">
                      <a16:colId xmlns="" xmlns:a16="http://schemas.microsoft.com/office/drawing/2014/main" val="4091635662"/>
                    </a:ext>
                  </a:extLst>
                </a:gridCol>
                <a:gridCol w="2315817">
                  <a:extLst>
                    <a:ext uri="{9D8B030D-6E8A-4147-A177-3AD203B41FA5}">
                      <a16:colId xmlns="" xmlns:a16="http://schemas.microsoft.com/office/drawing/2014/main" val="2258191079"/>
                    </a:ext>
                  </a:extLst>
                </a:gridCol>
              </a:tblGrid>
              <a:tr h="457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 err="1">
                          <a:effectLst/>
                        </a:rPr>
                        <a:t>Cod_ied_N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Nombre de IE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</a:rPr>
                        <a:t>Código de local</a:t>
                      </a:r>
                      <a:endParaRPr lang="es-PE" sz="240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Fecha de visita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405138299"/>
                  </a:ext>
                </a:extLst>
              </a:tr>
              <a:tr h="464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01231741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20429 LUIS ANTONIO PAREDES MACEDA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430161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19/06/18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616292829"/>
                  </a:ext>
                </a:extLst>
              </a:tr>
              <a:tr h="478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01231741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20429 LUIS ANTONIO PAREDES MACEDA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400" dirty="0">
                          <a:effectLst/>
                        </a:rPr>
                        <a:t>742493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400" dirty="0">
                          <a:effectLst/>
                        </a:rPr>
                        <a:t>26/06/18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4016767301"/>
                  </a:ext>
                </a:extLst>
              </a:tr>
              <a:tr h="512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 05660181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CENTRO DE EDUCACIÓN TECNICO PRODUCTIVA SAN IGNACIO DE LOYOLA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372080 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16/07/18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687922450"/>
                  </a:ext>
                </a:extLst>
              </a:tr>
              <a:tr h="518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</a:rPr>
                        <a:t> </a:t>
                      </a:r>
                      <a:endParaRPr lang="es-PE" sz="240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</a:rPr>
                        <a:t> </a:t>
                      </a:r>
                      <a:endParaRPr lang="es-PE" sz="240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565560347"/>
                  </a:ext>
                </a:extLst>
              </a:tr>
              <a:tr h="518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E" sz="240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5803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39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153"/>
            <a:ext cx="12192000" cy="6463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  <a:latin typeface="+mn-lt"/>
                <a:ea typeface="+mn-ea"/>
                <a:cs typeface="+mn-cs"/>
              </a:rPr>
              <a:t>Informe de identificación (4)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D77BF59-9285-42F0-9259-065762672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86678"/>
            <a:ext cx="7911548" cy="56125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PE" sz="3000" b="1" dirty="0"/>
              <a:t>Parte 3: Conclusiones</a:t>
            </a:r>
          </a:p>
          <a:p>
            <a:pPr algn="just"/>
            <a:r>
              <a:rPr lang="es-PE" sz="3000" dirty="0"/>
              <a:t>Presentar a las IIEE que se encuentran plenamente identificadas, la relación de IIEE irá anexo al informe.</a:t>
            </a:r>
          </a:p>
          <a:p>
            <a:pPr algn="just"/>
            <a:r>
              <a:rPr lang="es-PE" sz="3000" dirty="0"/>
              <a:t>Declarar que se garantiza la conservación de la información del Padrón de IIEE.</a:t>
            </a:r>
          </a:p>
          <a:p>
            <a:pPr marL="0" indent="0" algn="just">
              <a:buNone/>
            </a:pPr>
            <a:endParaRPr lang="es-PE" sz="3000" dirty="0"/>
          </a:p>
          <a:p>
            <a:pPr marL="0" indent="0" algn="just">
              <a:buNone/>
            </a:pPr>
            <a:r>
              <a:rPr lang="es-PE" sz="3000" b="1" dirty="0"/>
              <a:t>Parte 4: Recomendación</a:t>
            </a:r>
          </a:p>
          <a:p>
            <a:pPr algn="just"/>
            <a:r>
              <a:rPr lang="es-PE" sz="3000" dirty="0"/>
              <a:t>Remitir informe a la DRE/GRE para su envío a la Unidad de Estadística del Minedu.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EA1FD1B3-D17B-430C-84D1-B3178444E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447830F-E7EF-4130-90CE-5C6D5493A1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690"/>
            <a:ext cx="1525067" cy="77152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879055C7-3E10-4EEB-9B4A-11EBA78D5B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33" y="5906"/>
            <a:ext cx="2163867" cy="475840"/>
          </a:xfrm>
          <a:prstGeom prst="rect">
            <a:avLst/>
          </a:prstGeom>
        </p:spPr>
      </p:pic>
      <p:pic>
        <p:nvPicPr>
          <p:cNvPr id="9" name="Gráfico 8" descr="Lista">
            <a:extLst>
              <a:ext uri="{FF2B5EF4-FFF2-40B4-BE49-F238E27FC236}">
                <a16:creationId xmlns="" xmlns:a16="http://schemas.microsoft.com/office/drawing/2014/main" id="{01A666C7-7053-453D-ACF0-B8DC2B68C8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48890" y="1712843"/>
            <a:ext cx="3364484" cy="336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0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153"/>
            <a:ext cx="12192000" cy="6463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  <a:latin typeface="+mn-lt"/>
                <a:ea typeface="+mn-ea"/>
                <a:cs typeface="+mn-cs"/>
              </a:rPr>
              <a:t>Informe de identificación (5)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D77BF59-9285-42F0-9259-065762672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7165"/>
            <a:ext cx="5870713" cy="58508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PE" sz="3000" b="1" dirty="0"/>
              <a:t>Parte 5: Anexos</a:t>
            </a:r>
          </a:p>
          <a:p>
            <a:pPr algn="just"/>
            <a:r>
              <a:rPr lang="es-PE" sz="3000" dirty="0"/>
              <a:t>ANEXO Nº1: Relación de IIEE identificadas en el informe, impreso de la herramienta </a:t>
            </a:r>
            <a:r>
              <a:rPr lang="es-PE" sz="3000" dirty="0" err="1"/>
              <a:t>excel</a:t>
            </a:r>
            <a:r>
              <a:rPr lang="es-PE" sz="3000" dirty="0"/>
              <a:t> xlRIE.</a:t>
            </a:r>
          </a:p>
          <a:p>
            <a:pPr algn="just"/>
            <a:endParaRPr lang="es-PE" sz="3000" dirty="0"/>
          </a:p>
          <a:p>
            <a:pPr algn="just"/>
            <a:r>
              <a:rPr lang="es-PE" sz="3000" dirty="0"/>
              <a:t>ANEXO Nº2: Información de los grados o años autorizados en los servicios educativos de las IIEE comprendidas en el informe. Se debe marcar con una X los grados o años autorizados (Sola para IE de Educación Básica)</a:t>
            </a:r>
          </a:p>
          <a:p>
            <a:pPr algn="just"/>
            <a:endParaRPr lang="es-PE" sz="3000" dirty="0"/>
          </a:p>
          <a:p>
            <a:pPr algn="just"/>
            <a:endParaRPr lang="es-PE" sz="3000" dirty="0"/>
          </a:p>
          <a:p>
            <a:pPr algn="just"/>
            <a:endParaRPr lang="es-PE" sz="3000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EA1FD1B3-D17B-430C-84D1-B3178444E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447830F-E7EF-4130-90CE-5C6D5493A1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690"/>
            <a:ext cx="1525067" cy="77152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879055C7-3E10-4EEB-9B4A-11EBA78D5B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33" y="5906"/>
            <a:ext cx="2163867" cy="475840"/>
          </a:xfrm>
          <a:prstGeom prst="rect">
            <a:avLst/>
          </a:prstGeom>
        </p:spPr>
      </p:pic>
      <p:pic>
        <p:nvPicPr>
          <p:cNvPr id="10" name="Gráfico 9" descr="Lista de comprobación">
            <a:extLst>
              <a:ext uri="{FF2B5EF4-FFF2-40B4-BE49-F238E27FC236}">
                <a16:creationId xmlns="" xmlns:a16="http://schemas.microsoft.com/office/drawing/2014/main" id="{443A334B-B178-4B03-B2A1-4EA29BF4E3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54957" y="2090460"/>
            <a:ext cx="3591479" cy="35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3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39" y="102377"/>
            <a:ext cx="11105321" cy="1200329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  <a:latin typeface="+mn-lt"/>
                <a:ea typeface="+mn-ea"/>
                <a:cs typeface="+mn-cs"/>
              </a:rPr>
              <a:t>Informe de identificación (6)</a:t>
            </a:r>
            <a:br>
              <a:rPr lang="es-PE" sz="4000" b="1" dirty="0">
                <a:solidFill>
                  <a:srgbClr val="0C53A7"/>
                </a:solidFill>
                <a:latin typeface="+mn-lt"/>
                <a:ea typeface="+mn-ea"/>
                <a:cs typeface="+mn-cs"/>
              </a:rPr>
            </a:br>
            <a:r>
              <a:rPr lang="es-PE" sz="4000" b="1" dirty="0">
                <a:solidFill>
                  <a:srgbClr val="0C53A7"/>
                </a:solidFill>
                <a:latin typeface="+mn-lt"/>
                <a:ea typeface="+mn-ea"/>
                <a:cs typeface="+mn-cs"/>
              </a:rPr>
              <a:t>Anexo 1 - Relación de IIEE identificadas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007D61BA-E891-4A36-9396-5BA2557037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0C60D255-FCAE-423F-BBAB-730D86EB32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5"/>
            <a:ext cx="1525067" cy="77152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E2C42B36-1C75-495D-BBCB-58F8C00FA0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33" y="-8020"/>
            <a:ext cx="2163867" cy="47584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="" xmlns:a16="http://schemas.microsoft.com/office/drawing/2014/main" id="{DACB9923-A63D-461B-AC66-345A23BEF6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832567"/>
              </p:ext>
            </p:extLst>
          </p:nvPr>
        </p:nvGraphicFramePr>
        <p:xfrm>
          <a:off x="112642" y="1898304"/>
          <a:ext cx="11966714" cy="3634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214">
                  <a:extLst>
                    <a:ext uri="{9D8B030D-6E8A-4147-A177-3AD203B41FA5}">
                      <a16:colId xmlns="" xmlns:a16="http://schemas.microsoft.com/office/drawing/2014/main" val="1288580235"/>
                    </a:ext>
                  </a:extLst>
                </a:gridCol>
                <a:gridCol w="2231995">
                  <a:extLst>
                    <a:ext uri="{9D8B030D-6E8A-4147-A177-3AD203B41FA5}">
                      <a16:colId xmlns="" xmlns:a16="http://schemas.microsoft.com/office/drawing/2014/main" val="3023750162"/>
                    </a:ext>
                  </a:extLst>
                </a:gridCol>
                <a:gridCol w="6116107">
                  <a:extLst>
                    <a:ext uri="{9D8B030D-6E8A-4147-A177-3AD203B41FA5}">
                      <a16:colId xmlns="" xmlns:a16="http://schemas.microsoft.com/office/drawing/2014/main" val="4091635662"/>
                    </a:ext>
                  </a:extLst>
                </a:gridCol>
                <a:gridCol w="2556398">
                  <a:extLst>
                    <a:ext uri="{9D8B030D-6E8A-4147-A177-3AD203B41FA5}">
                      <a16:colId xmlns="" xmlns:a16="http://schemas.microsoft.com/office/drawing/2014/main" val="2258191079"/>
                    </a:ext>
                  </a:extLst>
                </a:gridCol>
              </a:tblGrid>
              <a:tr h="127510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Nro</a:t>
                      </a:r>
                      <a:endParaRPr lang="es-PE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cod_ied_N</a:t>
                      </a:r>
                      <a:endParaRPr lang="es-PE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(Código temporal de IE)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Nombre de la Institución Educativa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Códigos modulares asociados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3405138299"/>
                  </a:ext>
                </a:extLst>
              </a:tr>
              <a:tr h="469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 1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 03099067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60128 MARIA ANTONIETA RODRIGUEZ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0398297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0720243 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616292829"/>
                  </a:ext>
                </a:extLst>
              </a:tr>
              <a:tr h="483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 2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03064565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6010132 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0633586 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4016767301"/>
                  </a:ext>
                </a:extLst>
              </a:tr>
              <a:tr h="517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 3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E" sz="2400" dirty="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E" sz="2400" dirty="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E" sz="2400" dirty="0">
                        <a:effectLst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687922450"/>
                  </a:ext>
                </a:extLst>
              </a:tr>
              <a:tr h="517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 4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</a:rPr>
                        <a:t> </a:t>
                      </a:r>
                      <a:endParaRPr lang="es-PE" sz="240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2474796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85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83" y="35575"/>
            <a:ext cx="10561983" cy="1754326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  <a:latin typeface="+mn-lt"/>
                <a:ea typeface="+mn-ea"/>
                <a:cs typeface="+mn-cs"/>
              </a:rPr>
              <a:t>Informe de identificación (7)</a:t>
            </a:r>
            <a:br>
              <a:rPr lang="es-PE" sz="4000" b="1" dirty="0">
                <a:solidFill>
                  <a:srgbClr val="0C53A7"/>
                </a:solidFill>
                <a:latin typeface="+mn-lt"/>
                <a:ea typeface="+mn-ea"/>
                <a:cs typeface="+mn-cs"/>
              </a:rPr>
            </a:br>
            <a:r>
              <a:rPr lang="es-PE" sz="4000" b="1" dirty="0">
                <a:solidFill>
                  <a:srgbClr val="0C53A7"/>
                </a:solidFill>
                <a:latin typeface="+mn-lt"/>
                <a:ea typeface="+mn-ea"/>
                <a:cs typeface="+mn-cs"/>
              </a:rPr>
              <a:t>Anexo 2 - Información de los grados o años autorizados en los servicios educativos de las IIEE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0C60D255-FCAE-423F-BBAB-730D86EB32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5"/>
            <a:ext cx="1525067" cy="77152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E2C42B36-1C75-495D-BBCB-58F8C00FA0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33" y="-8020"/>
            <a:ext cx="2163867" cy="47584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="" xmlns:a16="http://schemas.microsoft.com/office/drawing/2014/main" id="{538B4EF8-7F46-48D6-A94F-DDE3AC591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935619"/>
              </p:ext>
            </p:extLst>
          </p:nvPr>
        </p:nvGraphicFramePr>
        <p:xfrm>
          <a:off x="39757" y="2470691"/>
          <a:ext cx="12099233" cy="40081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6047">
                  <a:extLst>
                    <a:ext uri="{9D8B030D-6E8A-4147-A177-3AD203B41FA5}">
                      <a16:colId xmlns="" xmlns:a16="http://schemas.microsoft.com/office/drawing/2014/main" val="67030246"/>
                    </a:ext>
                  </a:extLst>
                </a:gridCol>
                <a:gridCol w="1706224">
                  <a:extLst>
                    <a:ext uri="{9D8B030D-6E8A-4147-A177-3AD203B41FA5}">
                      <a16:colId xmlns="" xmlns:a16="http://schemas.microsoft.com/office/drawing/2014/main" val="3948412886"/>
                    </a:ext>
                  </a:extLst>
                </a:gridCol>
                <a:gridCol w="718343">
                  <a:extLst>
                    <a:ext uri="{9D8B030D-6E8A-4147-A177-3AD203B41FA5}">
                      <a16:colId xmlns="" xmlns:a16="http://schemas.microsoft.com/office/drawing/2014/main" val="164278406"/>
                    </a:ext>
                  </a:extLst>
                </a:gridCol>
                <a:gridCol w="718343">
                  <a:extLst>
                    <a:ext uri="{9D8B030D-6E8A-4147-A177-3AD203B41FA5}">
                      <a16:colId xmlns="" xmlns:a16="http://schemas.microsoft.com/office/drawing/2014/main" val="3553093582"/>
                    </a:ext>
                  </a:extLst>
                </a:gridCol>
                <a:gridCol w="718343">
                  <a:extLst>
                    <a:ext uri="{9D8B030D-6E8A-4147-A177-3AD203B41FA5}">
                      <a16:colId xmlns="" xmlns:a16="http://schemas.microsoft.com/office/drawing/2014/main" val="222809027"/>
                    </a:ext>
                  </a:extLst>
                </a:gridCol>
                <a:gridCol w="718343">
                  <a:extLst>
                    <a:ext uri="{9D8B030D-6E8A-4147-A177-3AD203B41FA5}">
                      <a16:colId xmlns="" xmlns:a16="http://schemas.microsoft.com/office/drawing/2014/main" val="1820912246"/>
                    </a:ext>
                  </a:extLst>
                </a:gridCol>
                <a:gridCol w="718343">
                  <a:extLst>
                    <a:ext uri="{9D8B030D-6E8A-4147-A177-3AD203B41FA5}">
                      <a16:colId xmlns="" xmlns:a16="http://schemas.microsoft.com/office/drawing/2014/main" val="2981954547"/>
                    </a:ext>
                  </a:extLst>
                </a:gridCol>
                <a:gridCol w="718343">
                  <a:extLst>
                    <a:ext uri="{9D8B030D-6E8A-4147-A177-3AD203B41FA5}">
                      <a16:colId xmlns="" xmlns:a16="http://schemas.microsoft.com/office/drawing/2014/main" val="2759042351"/>
                    </a:ext>
                  </a:extLst>
                </a:gridCol>
                <a:gridCol w="889484">
                  <a:extLst>
                    <a:ext uri="{9D8B030D-6E8A-4147-A177-3AD203B41FA5}">
                      <a16:colId xmlns="" xmlns:a16="http://schemas.microsoft.com/office/drawing/2014/main" val="3841144343"/>
                    </a:ext>
                  </a:extLst>
                </a:gridCol>
                <a:gridCol w="889484">
                  <a:extLst>
                    <a:ext uri="{9D8B030D-6E8A-4147-A177-3AD203B41FA5}">
                      <a16:colId xmlns="" xmlns:a16="http://schemas.microsoft.com/office/drawing/2014/main" val="2547720098"/>
                    </a:ext>
                  </a:extLst>
                </a:gridCol>
                <a:gridCol w="889484">
                  <a:extLst>
                    <a:ext uri="{9D8B030D-6E8A-4147-A177-3AD203B41FA5}">
                      <a16:colId xmlns="" xmlns:a16="http://schemas.microsoft.com/office/drawing/2014/main" val="704793542"/>
                    </a:ext>
                  </a:extLst>
                </a:gridCol>
                <a:gridCol w="889484">
                  <a:extLst>
                    <a:ext uri="{9D8B030D-6E8A-4147-A177-3AD203B41FA5}">
                      <a16:colId xmlns="" xmlns:a16="http://schemas.microsoft.com/office/drawing/2014/main" val="1008788708"/>
                    </a:ext>
                  </a:extLst>
                </a:gridCol>
                <a:gridCol w="889484">
                  <a:extLst>
                    <a:ext uri="{9D8B030D-6E8A-4147-A177-3AD203B41FA5}">
                      <a16:colId xmlns="" xmlns:a16="http://schemas.microsoft.com/office/drawing/2014/main" val="479577233"/>
                    </a:ext>
                  </a:extLst>
                </a:gridCol>
                <a:gridCol w="889484">
                  <a:extLst>
                    <a:ext uri="{9D8B030D-6E8A-4147-A177-3AD203B41FA5}">
                      <a16:colId xmlns="" xmlns:a16="http://schemas.microsoft.com/office/drawing/2014/main" val="3873458475"/>
                    </a:ext>
                  </a:extLst>
                </a:gridCol>
              </a:tblGrid>
              <a:tr h="92020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 err="1">
                          <a:effectLst/>
                        </a:rPr>
                        <a:t>Nro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Código Modular del servicio educativo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Años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b="0" dirty="0">
                          <a:effectLst/>
                        </a:rPr>
                        <a:t>EBR – Nivel Inicial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b="0" dirty="0">
                          <a:effectLst/>
                        </a:rPr>
                        <a:t>EBE – Nivel Inicial</a:t>
                      </a:r>
                      <a:endParaRPr lang="es-PE" sz="2400" b="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Grados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b="0" dirty="0">
                          <a:effectLst/>
                        </a:rPr>
                        <a:t>EBR – Nivel primaria y secundaria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b="0" dirty="0">
                          <a:effectLst/>
                        </a:rPr>
                        <a:t>EBA – Ciclo inicial, intermedio y avanzado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b="0" dirty="0">
                          <a:effectLst/>
                        </a:rPr>
                        <a:t> EBE - primaria</a:t>
                      </a:r>
                      <a:endParaRPr lang="es-PE" sz="2400" b="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83993982"/>
                  </a:ext>
                </a:extLst>
              </a:tr>
              <a:tr h="48617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solidFill>
                            <a:schemeClr val="bg1"/>
                          </a:solidFill>
                          <a:effectLst/>
                        </a:rPr>
                        <a:t>0 años</a:t>
                      </a:r>
                      <a:endParaRPr lang="es-PE" sz="2400" dirty="0">
                        <a:solidFill>
                          <a:schemeClr val="bg1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solidFill>
                            <a:schemeClr val="bg1"/>
                          </a:solidFill>
                          <a:effectLst/>
                        </a:rPr>
                        <a:t>1 año</a:t>
                      </a:r>
                      <a:endParaRPr lang="es-PE" sz="2400" dirty="0">
                        <a:solidFill>
                          <a:schemeClr val="bg1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solidFill>
                            <a:schemeClr val="bg1"/>
                          </a:solidFill>
                          <a:effectLst/>
                        </a:rPr>
                        <a:t>2 años</a:t>
                      </a:r>
                      <a:endParaRPr lang="es-PE" sz="2400" dirty="0">
                        <a:solidFill>
                          <a:schemeClr val="bg1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solidFill>
                            <a:schemeClr val="bg1"/>
                          </a:solidFill>
                          <a:effectLst/>
                        </a:rPr>
                        <a:t>3 años</a:t>
                      </a:r>
                      <a:endParaRPr lang="es-PE" sz="2400">
                        <a:solidFill>
                          <a:schemeClr val="bg1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solidFill>
                            <a:schemeClr val="bg1"/>
                          </a:solidFill>
                          <a:effectLst/>
                        </a:rPr>
                        <a:t>4 años</a:t>
                      </a:r>
                      <a:endParaRPr lang="es-PE" sz="2400" dirty="0">
                        <a:solidFill>
                          <a:schemeClr val="bg1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solidFill>
                            <a:schemeClr val="bg1"/>
                          </a:solidFill>
                          <a:effectLst/>
                        </a:rPr>
                        <a:t>5 años</a:t>
                      </a:r>
                      <a:endParaRPr lang="es-PE" sz="2400" dirty="0">
                        <a:solidFill>
                          <a:schemeClr val="bg1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1er grado</a:t>
                      </a:r>
                      <a:endParaRPr lang="es-PE" sz="2400" b="0" dirty="0">
                        <a:solidFill>
                          <a:schemeClr val="bg1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2do grado</a:t>
                      </a:r>
                      <a:endParaRPr lang="es-PE" sz="2400" b="0" dirty="0">
                        <a:solidFill>
                          <a:schemeClr val="bg1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3er grado</a:t>
                      </a:r>
                      <a:endParaRPr lang="es-PE" sz="2400" b="0" dirty="0">
                        <a:solidFill>
                          <a:schemeClr val="bg1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4to grado</a:t>
                      </a:r>
                      <a:endParaRPr lang="es-PE" sz="2400" b="0" dirty="0">
                        <a:solidFill>
                          <a:schemeClr val="bg1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5to grado</a:t>
                      </a:r>
                      <a:endParaRPr lang="es-PE" sz="2400" b="0" dirty="0">
                        <a:solidFill>
                          <a:schemeClr val="bg1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6to grado</a:t>
                      </a:r>
                      <a:endParaRPr lang="es-PE" sz="2400" b="0" dirty="0">
                        <a:solidFill>
                          <a:schemeClr val="bg1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1684325"/>
                  </a:ext>
                </a:extLst>
              </a:tr>
              <a:tr h="494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</a:rPr>
                        <a:t>1</a:t>
                      </a:r>
                      <a:endParaRPr lang="es-PE" sz="240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 0504647</a:t>
                      </a:r>
                      <a:endParaRPr lang="es-PE" sz="20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E" sz="20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E" sz="20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E" sz="20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 X</a:t>
                      </a:r>
                      <a:endParaRPr lang="es-PE" sz="20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 X</a:t>
                      </a:r>
                      <a:endParaRPr lang="es-PE" sz="20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 X</a:t>
                      </a:r>
                      <a:endParaRPr lang="es-PE" sz="20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</a:rPr>
                        <a:t> </a:t>
                      </a:r>
                      <a:endParaRPr lang="es-PE" sz="240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</a:rPr>
                        <a:t> </a:t>
                      </a:r>
                      <a:endParaRPr lang="es-PE" sz="240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3598769030"/>
                  </a:ext>
                </a:extLst>
              </a:tr>
              <a:tr h="494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</a:rPr>
                        <a:t>2</a:t>
                      </a:r>
                      <a:endParaRPr lang="es-PE" sz="240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400" dirty="0">
                          <a:effectLst/>
                        </a:rPr>
                        <a:t> </a:t>
                      </a:r>
                      <a:r>
                        <a:rPr lang="es-P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0206383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</a:rPr>
                        <a:t> </a:t>
                      </a:r>
                      <a:endParaRPr lang="es-PE" sz="240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</a:rPr>
                        <a:t> </a:t>
                      </a:r>
                      <a:endParaRPr lang="es-PE" sz="240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</a:rPr>
                        <a:t> </a:t>
                      </a:r>
                      <a:endParaRPr lang="es-PE" sz="240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</a:rPr>
                        <a:t> </a:t>
                      </a:r>
                      <a:endParaRPr lang="es-PE" sz="240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 X</a:t>
                      </a:r>
                      <a:endParaRPr lang="es-PE" sz="20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 X</a:t>
                      </a:r>
                      <a:endParaRPr lang="es-PE" sz="20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 X</a:t>
                      </a:r>
                      <a:endParaRPr kumimoji="0" lang="es-P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 X</a:t>
                      </a:r>
                      <a:endParaRPr kumimoji="0" lang="es-P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 X</a:t>
                      </a:r>
                      <a:endParaRPr kumimoji="0" lang="es-P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 X</a:t>
                      </a:r>
                      <a:endParaRPr kumimoji="0" lang="es-P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978424371"/>
                  </a:ext>
                </a:extLst>
              </a:tr>
              <a:tr h="494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</a:rPr>
                        <a:t>3</a:t>
                      </a:r>
                      <a:endParaRPr lang="es-PE" sz="240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</a:rPr>
                        <a:t> </a:t>
                      </a:r>
                      <a:endParaRPr lang="es-PE" sz="240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</a:rPr>
                        <a:t> </a:t>
                      </a:r>
                      <a:endParaRPr lang="es-PE" sz="240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</a:rPr>
                        <a:t> </a:t>
                      </a:r>
                      <a:endParaRPr lang="es-PE" sz="240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</a:rPr>
                        <a:t> </a:t>
                      </a:r>
                      <a:endParaRPr lang="es-PE" sz="240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</a:rPr>
                        <a:t> </a:t>
                      </a:r>
                      <a:endParaRPr lang="es-PE" sz="240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</a:rPr>
                        <a:t> </a:t>
                      </a:r>
                      <a:endParaRPr lang="es-PE" sz="240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</a:rPr>
                        <a:t> </a:t>
                      </a:r>
                      <a:endParaRPr lang="es-PE" sz="240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</a:rPr>
                        <a:t> </a:t>
                      </a:r>
                      <a:endParaRPr lang="es-PE" sz="240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2971471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24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985554" y="2708365"/>
            <a:ext cx="7820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 smtClean="0">
                <a:solidFill>
                  <a:srgbClr val="0C53A7"/>
                </a:solidFill>
              </a:rPr>
              <a:t>Evaluación de expedientes</a:t>
            </a:r>
            <a:endParaRPr lang="es-MX" sz="6000" b="1" dirty="0">
              <a:solidFill>
                <a:srgbClr val="0C53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49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C5594B7-961D-4C59-A004-EA6607FC7A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5067" cy="77152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1A98A0FE-A1BF-4313-A6A2-6C8A2ECDF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33" y="0"/>
            <a:ext cx="2163867" cy="4758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988" y="21180"/>
            <a:ext cx="8723224" cy="6463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 smtClean="0">
                <a:solidFill>
                  <a:srgbClr val="0C53A7"/>
                </a:solidFill>
                <a:latin typeface="+mn-lt"/>
                <a:ea typeface="+mn-ea"/>
                <a:cs typeface="+mn-cs"/>
              </a:rPr>
              <a:t>Evaluación de expedientes</a:t>
            </a:r>
            <a:endParaRPr lang="es-PE" sz="4000" b="1" dirty="0">
              <a:solidFill>
                <a:srgbClr val="0C53A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Marcador de contenido 2">
            <a:extLst>
              <a:ext uri="{FF2B5EF4-FFF2-40B4-BE49-F238E27FC236}">
                <a16:creationId xmlns="" xmlns:a16="http://schemas.microsoft.com/office/drawing/2014/main" id="{BF099AD7-B777-4961-8D01-69E0D2628A1F}"/>
              </a:ext>
            </a:extLst>
          </p:cNvPr>
          <p:cNvSpPr txBox="1">
            <a:spLocks/>
          </p:cNvSpPr>
          <p:nvPr/>
        </p:nvSpPr>
        <p:spPr>
          <a:xfrm>
            <a:off x="0" y="853955"/>
            <a:ext cx="8327175" cy="5958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3000" b="1" dirty="0" smtClean="0"/>
              <a:t>1) Evaluación </a:t>
            </a:r>
            <a:r>
              <a:rPr lang="es-PE" sz="3000" b="1" dirty="0"/>
              <a:t>general del informe de identificación de IIEE remitido por la UGEL o DRE/GRE</a:t>
            </a:r>
          </a:p>
          <a:p>
            <a:pPr marL="0" indent="0" algn="just">
              <a:buNone/>
            </a:pPr>
            <a:r>
              <a:rPr lang="es-PE" sz="3000" dirty="0" smtClean="0"/>
              <a:t>Se observa </a:t>
            </a:r>
            <a:r>
              <a:rPr lang="es-PE" sz="3000" dirty="0"/>
              <a:t>aspectos </a:t>
            </a:r>
            <a:r>
              <a:rPr lang="es-PE" sz="3000" dirty="0" smtClean="0"/>
              <a:t>generales, </a:t>
            </a:r>
            <a:r>
              <a:rPr lang="es-PE" sz="3000" dirty="0"/>
              <a:t>sin abordar la </a:t>
            </a:r>
            <a:r>
              <a:rPr lang="es-PE" sz="3000" dirty="0" smtClean="0"/>
              <a:t>evaluación </a:t>
            </a:r>
            <a:r>
              <a:rPr lang="es-PE" sz="3000" dirty="0"/>
              <a:t>específica de cada IE contenida en </a:t>
            </a:r>
            <a:r>
              <a:rPr lang="es-PE" sz="3000" dirty="0" smtClean="0"/>
              <a:t>el </a:t>
            </a:r>
            <a:r>
              <a:rPr lang="es-PE" sz="3000" dirty="0"/>
              <a:t>informe</a:t>
            </a:r>
            <a:r>
              <a:rPr lang="es-PE" sz="3000" dirty="0" smtClean="0"/>
              <a:t>.</a:t>
            </a:r>
          </a:p>
          <a:p>
            <a:pPr marL="0" indent="0" algn="just">
              <a:buNone/>
            </a:pPr>
            <a:endParaRPr lang="es-PE" sz="800" dirty="0"/>
          </a:p>
          <a:p>
            <a:pPr marL="0" indent="0" algn="just">
              <a:buNone/>
            </a:pPr>
            <a:r>
              <a:rPr lang="es-PE" sz="3000" b="1" dirty="0" smtClean="0"/>
              <a:t>2) Evaluación </a:t>
            </a:r>
            <a:r>
              <a:rPr lang="es-PE" sz="3000" b="1" dirty="0"/>
              <a:t>de la información de las IIEE contenidas en el informe para su incorporación en el Registro de Instituciones Educativas (RIE)</a:t>
            </a:r>
          </a:p>
          <a:p>
            <a:pPr marL="0" indent="0" algn="just">
              <a:buNone/>
            </a:pPr>
            <a:r>
              <a:rPr lang="es-PE" sz="3000" dirty="0" smtClean="0"/>
              <a:t>Se revisará la información de </a:t>
            </a:r>
            <a:r>
              <a:rPr lang="es-PE" sz="3000" dirty="0"/>
              <a:t>cada </a:t>
            </a:r>
            <a:r>
              <a:rPr lang="es-PE" sz="3000" dirty="0" smtClean="0"/>
              <a:t>IE: </a:t>
            </a:r>
            <a:r>
              <a:rPr lang="es-PE" sz="3000" dirty="0"/>
              <a:t>i) </a:t>
            </a:r>
            <a:r>
              <a:rPr lang="es-PE" sz="3000" dirty="0" smtClean="0"/>
              <a:t>correspondencia con </a:t>
            </a:r>
            <a:r>
              <a:rPr lang="es-PE" sz="3000" dirty="0"/>
              <a:t>el Padrón de Instituciones Educativas y </a:t>
            </a:r>
            <a:r>
              <a:rPr lang="es-PE" sz="3000" dirty="0" smtClean="0"/>
              <a:t>Programas; </a:t>
            </a:r>
            <a:r>
              <a:rPr lang="es-PE" sz="3000" dirty="0"/>
              <a:t>ii) </a:t>
            </a:r>
            <a:r>
              <a:rPr lang="es-PE" sz="3000" dirty="0" smtClean="0"/>
              <a:t> </a:t>
            </a:r>
            <a:r>
              <a:rPr lang="es-PE" sz="3000" dirty="0"/>
              <a:t>calificación registral de los actos resolutivos; y, iii) </a:t>
            </a:r>
            <a:r>
              <a:rPr lang="es-PE" sz="3000" dirty="0" smtClean="0"/>
              <a:t>verificación de la suficiencia de los </a:t>
            </a:r>
            <a:r>
              <a:rPr lang="es-PE" sz="3000" dirty="0"/>
              <a:t>documentos </a:t>
            </a:r>
            <a:r>
              <a:rPr lang="es-PE" sz="3000" dirty="0" err="1"/>
              <a:t>sustentarios</a:t>
            </a:r>
            <a:r>
              <a:rPr lang="es-PE" sz="3000" dirty="0"/>
              <a:t> </a:t>
            </a:r>
            <a:r>
              <a:rPr lang="es-PE" sz="3000" dirty="0" smtClean="0"/>
              <a:t>adjuntos.</a:t>
            </a:r>
            <a:endParaRPr lang="es-PE" sz="3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88094" y="4899936"/>
            <a:ext cx="1172370" cy="117237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2793" y="6254863"/>
            <a:ext cx="1839214" cy="499215"/>
          </a:xfrm>
          <a:prstGeom prst="rect">
            <a:avLst/>
          </a:prstGeom>
        </p:spPr>
      </p:pic>
      <p:grpSp>
        <p:nvGrpSpPr>
          <p:cNvPr id="15" name="Grupo 14"/>
          <p:cNvGrpSpPr/>
          <p:nvPr/>
        </p:nvGrpSpPr>
        <p:grpSpPr>
          <a:xfrm>
            <a:off x="10526001" y="3726498"/>
            <a:ext cx="1296687" cy="1300811"/>
            <a:chOff x="9345104" y="5511813"/>
            <a:chExt cx="1296687" cy="1300811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45104" y="5511813"/>
              <a:ext cx="685800" cy="942975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74449" y="5690731"/>
              <a:ext cx="685800" cy="942975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65516" y="5869649"/>
              <a:ext cx="676275" cy="942975"/>
            </a:xfrm>
            <a:prstGeom prst="rect">
              <a:avLst/>
            </a:prstGeom>
          </p:spPr>
        </p:pic>
      </p:grpSp>
      <p:grpSp>
        <p:nvGrpSpPr>
          <p:cNvPr id="16" name="Grupo 15"/>
          <p:cNvGrpSpPr/>
          <p:nvPr/>
        </p:nvGrpSpPr>
        <p:grpSpPr>
          <a:xfrm>
            <a:off x="9119154" y="3737453"/>
            <a:ext cx="1022405" cy="1372478"/>
            <a:chOff x="10910459" y="5511813"/>
            <a:chExt cx="1022405" cy="1372478"/>
          </a:xfrm>
        </p:grpSpPr>
        <p:pic>
          <p:nvPicPr>
            <p:cNvPr id="12" name="Imagen 11" descr="Imagen que contiene señal, texto&#10;&#10;Descripción generada con confianza muy alta">
              <a:extLst>
                <a:ext uri="{FF2B5EF4-FFF2-40B4-BE49-F238E27FC236}">
                  <a16:creationId xmlns="" xmlns:a16="http://schemas.microsoft.com/office/drawing/2014/main" id="{46F8B74A-D573-4501-88F5-3225DD24D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0459" y="5511813"/>
              <a:ext cx="1022405" cy="1004001"/>
            </a:xfrm>
            <a:prstGeom prst="rect">
              <a:avLst/>
            </a:prstGeom>
          </p:spPr>
        </p:pic>
        <p:sp>
          <p:nvSpPr>
            <p:cNvPr id="11" name="CuadroTexto 10"/>
            <p:cNvSpPr txBox="1"/>
            <p:nvPr/>
          </p:nvSpPr>
          <p:spPr>
            <a:xfrm>
              <a:off x="11137278" y="6484181"/>
              <a:ext cx="715417" cy="4001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MX" sz="2600" b="1" dirty="0" err="1">
                  <a:solidFill>
                    <a:srgbClr val="006600"/>
                  </a:solidFill>
                </a:rPr>
                <a:t>x</a:t>
              </a:r>
              <a:r>
                <a:rPr lang="es-MX" sz="2600" b="1" dirty="0" err="1" smtClean="0">
                  <a:solidFill>
                    <a:srgbClr val="006600"/>
                  </a:solidFill>
                </a:rPr>
                <a:t>lRIE</a:t>
              </a:r>
              <a:endParaRPr lang="es-PE" sz="2600" b="1" dirty="0">
                <a:solidFill>
                  <a:srgbClr val="006600"/>
                </a:solidFill>
              </a:endParaRPr>
            </a:p>
          </p:txBody>
        </p:sp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006" y="5156840"/>
            <a:ext cx="813740" cy="87971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44902" y="639467"/>
            <a:ext cx="1808298" cy="2420817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8692070" y="130099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1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8674553" y="507906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901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C5594B7-961D-4C59-A004-EA6607FC7A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5067" cy="77152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1A98A0FE-A1BF-4313-A6A2-6C8A2ECDF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33" y="0"/>
            <a:ext cx="2163867" cy="4758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941" y="-17058"/>
            <a:ext cx="8600191" cy="1200329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  <a:latin typeface="+mn-lt"/>
                <a:ea typeface="+mn-ea"/>
                <a:cs typeface="+mn-cs"/>
              </a:rPr>
              <a:t>Evaluación general del informe de identificación de IIEE </a:t>
            </a:r>
            <a:r>
              <a:rPr lang="es-PE" sz="4000" b="1" dirty="0" smtClean="0">
                <a:solidFill>
                  <a:srgbClr val="0C53A7"/>
                </a:solidFill>
                <a:latin typeface="+mn-lt"/>
                <a:ea typeface="+mn-ea"/>
                <a:cs typeface="+mn-cs"/>
              </a:rPr>
              <a:t> (1)</a:t>
            </a:r>
            <a:endParaRPr lang="es-PE" sz="4000" b="1" dirty="0">
              <a:solidFill>
                <a:srgbClr val="0C53A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Marcador de contenido 2">
            <a:extLst>
              <a:ext uri="{FF2B5EF4-FFF2-40B4-BE49-F238E27FC236}">
                <a16:creationId xmlns="" xmlns:a16="http://schemas.microsoft.com/office/drawing/2014/main" id="{BF099AD7-B777-4961-8D01-69E0D2628A1F}"/>
              </a:ext>
            </a:extLst>
          </p:cNvPr>
          <p:cNvSpPr txBox="1">
            <a:spLocks/>
          </p:cNvSpPr>
          <p:nvPr/>
        </p:nvSpPr>
        <p:spPr>
          <a:xfrm>
            <a:off x="1" y="1125604"/>
            <a:ext cx="9621794" cy="5732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es-PE" sz="3000" b="1" dirty="0"/>
              <a:t>Completitud</a:t>
            </a:r>
            <a:r>
              <a:rPr lang="es-PE" sz="3000" dirty="0"/>
              <a:t>: Se cumple con este criterio cuando el listado de IIEE remitido por la DRE o GRE cuenta con:</a:t>
            </a:r>
          </a:p>
          <a:p>
            <a:pPr marL="0" indent="0" algn="just">
              <a:buNone/>
            </a:pPr>
            <a:r>
              <a:rPr lang="es-PE" sz="3000" dirty="0"/>
              <a:t>a) Oficio del director(a) o gerente regional de educación dirigido a la jefatura de la Unidad de Estadística del </a:t>
            </a:r>
            <a:r>
              <a:rPr lang="es-PE" sz="3000" dirty="0" err="1"/>
              <a:t>Minedu</a:t>
            </a:r>
            <a:r>
              <a:rPr lang="es-PE" sz="3000" dirty="0"/>
              <a:t>.</a:t>
            </a:r>
          </a:p>
          <a:p>
            <a:pPr marL="0" indent="0" algn="just">
              <a:buNone/>
            </a:pPr>
            <a:r>
              <a:rPr lang="es-PE" sz="3000" dirty="0"/>
              <a:t>b) Informe de identificación de IIEE, junto con sus dos anexos:</a:t>
            </a:r>
          </a:p>
          <a:p>
            <a:pPr marL="540000" lvl="1" algn="just"/>
            <a:r>
              <a:rPr lang="es-PE" sz="3000" dirty="0"/>
              <a:t>Anexo 1 - Detalle de IE y sus códigos modulares, emitido por la herramienta </a:t>
            </a:r>
            <a:r>
              <a:rPr lang="es-PE" sz="3000" dirty="0" err="1"/>
              <a:t>xlRIE</a:t>
            </a:r>
            <a:r>
              <a:rPr lang="es-PE" sz="3000" dirty="0"/>
              <a:t>.</a:t>
            </a:r>
          </a:p>
          <a:p>
            <a:pPr marL="540000" lvl="1" algn="just"/>
            <a:r>
              <a:rPr lang="es-PE" sz="3000" dirty="0"/>
              <a:t>Anexo 2 - Detalle de los códigos modulares y los años o grados autorizados. Este anexo no se imprime desde la herramienta </a:t>
            </a:r>
            <a:r>
              <a:rPr lang="es-PE" sz="3000" dirty="0" err="1"/>
              <a:t>xlRIE</a:t>
            </a:r>
            <a:r>
              <a:rPr lang="es-PE" sz="3000" dirty="0"/>
              <a:t>, es elaborado por el equipo a partir de la información de las resoluciones. Solo para los códigos modulares de educación </a:t>
            </a:r>
            <a:r>
              <a:rPr lang="es-PE" sz="3000" dirty="0" smtClean="0"/>
              <a:t>básica.</a:t>
            </a:r>
            <a:endParaRPr lang="es-PE" sz="3000" dirty="0"/>
          </a:p>
        </p:txBody>
      </p:sp>
      <p:pic>
        <p:nvPicPr>
          <p:cNvPr id="6" name="Gráfico 9" descr="Lista de comprobación">
            <a:extLst>
              <a:ext uri="{FF2B5EF4-FFF2-40B4-BE49-F238E27FC236}">
                <a16:creationId xmlns="" xmlns:a16="http://schemas.microsoft.com/office/drawing/2014/main" id="{443A334B-B178-4B03-B2A1-4EA29BF4E3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16096" t="5789" r="14175" b="5674"/>
          <a:stretch/>
        </p:blipFill>
        <p:spPr>
          <a:xfrm>
            <a:off x="9885407" y="2215980"/>
            <a:ext cx="2166551" cy="275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0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675" y="1673084"/>
            <a:ext cx="6022116" cy="304655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092675" y="5170217"/>
            <a:ext cx="55791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PE" sz="3200" b="1" dirty="0">
                <a:solidFill>
                  <a:srgbClr val="0C53A7"/>
                </a:solidFill>
              </a:rPr>
              <a:t>Tema 4: Informe de Identificación de IIEE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86FE18A0-9D41-49C0-9955-49813FFDB459}"/>
              </a:ext>
            </a:extLst>
          </p:cNvPr>
          <p:cNvSpPr/>
          <p:nvPr/>
        </p:nvSpPr>
        <p:spPr>
          <a:xfrm>
            <a:off x="8544947" y="342246"/>
            <a:ext cx="3360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PE" sz="2400" b="1" dirty="0">
                <a:solidFill>
                  <a:srgbClr val="0C53A7"/>
                </a:solidFill>
              </a:rPr>
              <a:t>RSG 096-2017-MINEDU</a:t>
            </a:r>
          </a:p>
        </p:txBody>
      </p:sp>
    </p:spTree>
    <p:extLst>
      <p:ext uri="{BB962C8B-B14F-4D97-AF65-F5344CB8AC3E}">
        <p14:creationId xmlns:p14="http://schemas.microsoft.com/office/powerpoint/2010/main" val="353052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C5594B7-961D-4C59-A004-EA6607FC7A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5067" cy="77152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1A98A0FE-A1BF-4313-A6A2-6C8A2ECDF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33" y="0"/>
            <a:ext cx="2163867" cy="4758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941" y="-17058"/>
            <a:ext cx="8600191" cy="1200329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  <a:latin typeface="+mn-lt"/>
                <a:ea typeface="+mn-ea"/>
                <a:cs typeface="+mn-cs"/>
              </a:rPr>
              <a:t>Evaluación general del informe de identificación de IIEE </a:t>
            </a:r>
            <a:r>
              <a:rPr lang="es-PE" sz="4000" b="1" dirty="0" smtClean="0">
                <a:solidFill>
                  <a:srgbClr val="0C53A7"/>
                </a:solidFill>
                <a:latin typeface="+mn-lt"/>
                <a:ea typeface="+mn-ea"/>
                <a:cs typeface="+mn-cs"/>
              </a:rPr>
              <a:t> (2)</a:t>
            </a:r>
            <a:endParaRPr lang="es-PE" sz="4000" b="1" dirty="0">
              <a:solidFill>
                <a:srgbClr val="0C53A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Marcador de contenido 2">
            <a:extLst>
              <a:ext uri="{FF2B5EF4-FFF2-40B4-BE49-F238E27FC236}">
                <a16:creationId xmlns="" xmlns:a16="http://schemas.microsoft.com/office/drawing/2014/main" id="{BF099AD7-B777-4961-8D01-69E0D2628A1F}"/>
              </a:ext>
            </a:extLst>
          </p:cNvPr>
          <p:cNvSpPr txBox="1">
            <a:spLocks/>
          </p:cNvSpPr>
          <p:nvPr/>
        </p:nvSpPr>
        <p:spPr>
          <a:xfrm>
            <a:off x="0" y="1166794"/>
            <a:ext cx="9572368" cy="5674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3000" dirty="0" smtClean="0"/>
              <a:t>c</a:t>
            </a:r>
            <a:r>
              <a:rPr lang="es-PE" sz="3000" dirty="0"/>
              <a:t>) Medio de almacenamiento digital que contenga:</a:t>
            </a:r>
          </a:p>
          <a:p>
            <a:pPr marL="540000" lvl="1" algn="just"/>
            <a:r>
              <a:rPr lang="es-PE" sz="3000" dirty="0"/>
              <a:t>La herramienta </a:t>
            </a:r>
            <a:r>
              <a:rPr lang="es-PE" sz="3000" dirty="0" err="1"/>
              <a:t>xlRIE</a:t>
            </a:r>
            <a:r>
              <a:rPr lang="es-PE" sz="3000" dirty="0"/>
              <a:t>.</a:t>
            </a:r>
          </a:p>
          <a:p>
            <a:pPr marL="540000" lvl="1" algn="just"/>
            <a:r>
              <a:rPr lang="es-PE" sz="3000" dirty="0"/>
              <a:t>El Anexo 1 en formato Excel.</a:t>
            </a:r>
          </a:p>
          <a:p>
            <a:pPr marL="540000" lvl="1" algn="just"/>
            <a:r>
              <a:rPr lang="es-PE" sz="3000" dirty="0"/>
              <a:t>Las fichas de IE generadas por la herramienta en formato </a:t>
            </a:r>
            <a:r>
              <a:rPr lang="es-PE" sz="3000" dirty="0" err="1"/>
              <a:t>pdf</a:t>
            </a:r>
            <a:r>
              <a:rPr lang="es-PE" sz="3000" dirty="0"/>
              <a:t>.</a:t>
            </a:r>
          </a:p>
          <a:p>
            <a:pPr marL="540000" lvl="1" algn="just"/>
            <a:r>
              <a:rPr lang="es-PE" sz="3000" dirty="0"/>
              <a:t>La versión digital de los documentos mencionados en el informe como parte de la búsqueda documental.</a:t>
            </a:r>
          </a:p>
          <a:p>
            <a:pPr marL="540000" lvl="1" algn="just"/>
            <a:r>
              <a:rPr lang="es-PE" sz="3000" dirty="0"/>
              <a:t>La versión digital de los documentos que sustentan la información registrada de cada IE debidamente rotulada u ordenada de tal manera que permita identificar la IE y el evento registral. Asimismo, </a:t>
            </a:r>
            <a:r>
              <a:rPr lang="es-PE" sz="3000" dirty="0" smtClean="0"/>
              <a:t>por </a:t>
            </a:r>
            <a:r>
              <a:rPr lang="es-PE" sz="3000" dirty="0"/>
              <a:t>lo menos, </a:t>
            </a:r>
            <a:r>
              <a:rPr lang="es-PE" sz="3000" dirty="0" smtClean="0"/>
              <a:t>debe </a:t>
            </a:r>
            <a:r>
              <a:rPr lang="es-PE" sz="3000" dirty="0"/>
              <a:t>encontrarse los referidos a los eventos registrales de apertura de institución educativa y cambio de director</a:t>
            </a:r>
          </a:p>
        </p:txBody>
      </p:sp>
      <p:pic>
        <p:nvPicPr>
          <p:cNvPr id="6" name="Gráfico 4" descr="Disco óptico">
            <a:extLst>
              <a:ext uri="{FF2B5EF4-FFF2-40B4-BE49-F238E27FC236}">
                <a16:creationId xmlns="" xmlns:a16="http://schemas.microsoft.com/office/drawing/2014/main" id="{F5A2532F-027F-4A86-A10A-6087C298EC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8325" t="9923" r="8628" b="10406"/>
          <a:stretch/>
        </p:blipFill>
        <p:spPr>
          <a:xfrm>
            <a:off x="9970467" y="2811923"/>
            <a:ext cx="2110075" cy="202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9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C5594B7-961D-4C59-A004-EA6607FC7A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5067" cy="77152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1A98A0FE-A1BF-4313-A6A2-6C8A2ECDF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33" y="0"/>
            <a:ext cx="2163867" cy="4758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941" y="-17058"/>
            <a:ext cx="8600191" cy="1200329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  <a:latin typeface="+mn-lt"/>
                <a:ea typeface="+mn-ea"/>
                <a:cs typeface="+mn-cs"/>
              </a:rPr>
              <a:t>Evaluación general del informe de identificación de IIEE </a:t>
            </a:r>
            <a:r>
              <a:rPr lang="es-PE" sz="4000" b="1" dirty="0" smtClean="0">
                <a:solidFill>
                  <a:srgbClr val="0C53A7"/>
                </a:solidFill>
                <a:latin typeface="+mn-lt"/>
                <a:ea typeface="+mn-ea"/>
                <a:cs typeface="+mn-cs"/>
              </a:rPr>
              <a:t> (3)</a:t>
            </a:r>
            <a:endParaRPr lang="es-PE" sz="4000" b="1" dirty="0">
              <a:solidFill>
                <a:srgbClr val="0C53A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Marcador de contenido 2">
            <a:extLst>
              <a:ext uri="{FF2B5EF4-FFF2-40B4-BE49-F238E27FC236}">
                <a16:creationId xmlns="" xmlns:a16="http://schemas.microsoft.com/office/drawing/2014/main" id="{BF099AD7-B777-4961-8D01-69E0D2628A1F}"/>
              </a:ext>
            </a:extLst>
          </p:cNvPr>
          <p:cNvSpPr txBox="1">
            <a:spLocks/>
          </p:cNvSpPr>
          <p:nvPr/>
        </p:nvSpPr>
        <p:spPr>
          <a:xfrm>
            <a:off x="0" y="1142076"/>
            <a:ext cx="9539416" cy="5600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es-PE" sz="3000" b="1" dirty="0"/>
              <a:t>Formalidad</a:t>
            </a:r>
            <a:r>
              <a:rPr lang="es-PE" sz="3000" dirty="0"/>
              <a:t>: Se cumple con este criterio cuando el documento físico de informe de identificación de IIEE está: </a:t>
            </a:r>
          </a:p>
          <a:p>
            <a:pPr marL="514350" indent="-514350" algn="just">
              <a:buAutoNum type="alphaLcParenR"/>
            </a:pPr>
            <a:r>
              <a:rPr lang="es-PE" sz="3000" dirty="0" smtClean="0"/>
              <a:t>Visado </a:t>
            </a:r>
            <a:r>
              <a:rPr lang="es-PE" sz="3000" dirty="0"/>
              <a:t>o firmado en todas sus hojas por los miembros del equipo RIE</a:t>
            </a:r>
            <a:r>
              <a:rPr lang="es-PE" sz="3000" dirty="0" smtClean="0"/>
              <a:t>.</a:t>
            </a:r>
          </a:p>
          <a:p>
            <a:pPr marL="514350" indent="-514350" algn="just">
              <a:buFont typeface="Arial" panose="020B0604020202020204" pitchFamily="34" charset="0"/>
              <a:buAutoNum type="alphaLcParenR"/>
            </a:pPr>
            <a:r>
              <a:rPr lang="es-MX" sz="3000" dirty="0"/>
              <a:t>Firmado o por el director de UGEL, o en su defecto, </a:t>
            </a:r>
            <a:r>
              <a:rPr lang="es-MX" sz="3000" dirty="0" smtClean="0"/>
              <a:t>remitido a la DRE/GRE con oficio del mismo.</a:t>
            </a:r>
            <a:endParaRPr lang="es-PE" sz="3000" dirty="0"/>
          </a:p>
          <a:p>
            <a:pPr marL="514350" indent="-514350" algn="just">
              <a:buFont typeface="Arial" panose="020B0604020202020204" pitchFamily="34" charset="0"/>
              <a:buAutoNum type="alphaLcParenR"/>
            </a:pPr>
            <a:r>
              <a:rPr lang="es-PE" sz="3000" dirty="0" smtClean="0"/>
              <a:t>Firmado </a:t>
            </a:r>
            <a:r>
              <a:rPr lang="es-PE" sz="3000" dirty="0"/>
              <a:t>por todos los miembros del equipo RIE. </a:t>
            </a:r>
          </a:p>
          <a:p>
            <a:pPr marL="0" indent="0" algn="just">
              <a:buNone/>
            </a:pPr>
            <a:r>
              <a:rPr lang="es-PE" sz="3000" dirty="0"/>
              <a:t> </a:t>
            </a:r>
          </a:p>
          <a:p>
            <a:pPr marL="0" lvl="0" indent="0" algn="just">
              <a:buNone/>
            </a:pPr>
            <a:r>
              <a:rPr lang="es-PE" sz="3000" b="1" dirty="0"/>
              <a:t>Consistencia</a:t>
            </a:r>
            <a:r>
              <a:rPr lang="es-PE" sz="3000" dirty="0"/>
              <a:t>: Se cumple con este criterio cuando la información que se describe en el informe de identificación de IIEE y los registros de la herramienta </a:t>
            </a:r>
            <a:r>
              <a:rPr lang="es-PE" sz="3000" dirty="0" err="1"/>
              <a:t>xlRIE</a:t>
            </a:r>
            <a:r>
              <a:rPr lang="es-PE" sz="3000" dirty="0"/>
              <a:t> es coincidente y coherente en todas sus partes y entre ambos.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9825" y="1523230"/>
            <a:ext cx="1852188" cy="2573746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10179888" y="4858591"/>
            <a:ext cx="1762125" cy="1671638"/>
            <a:chOff x="0" y="0"/>
            <a:chExt cx="1762125" cy="1671638"/>
          </a:xfrm>
        </p:grpSpPr>
        <p:sp>
          <p:nvSpPr>
            <p:cNvPr id="10" name="Hexágono 9"/>
            <p:cNvSpPr/>
            <p:nvPr/>
          </p:nvSpPr>
          <p:spPr>
            <a:xfrm rot="5400000">
              <a:off x="-33338" y="762000"/>
              <a:ext cx="942975" cy="8763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PE" sz="1100"/>
            </a:p>
          </p:txBody>
        </p:sp>
        <p:sp>
          <p:nvSpPr>
            <p:cNvPr id="11" name="Hexágono 10"/>
            <p:cNvSpPr/>
            <p:nvPr/>
          </p:nvSpPr>
          <p:spPr>
            <a:xfrm rot="5400000">
              <a:off x="852487" y="762001"/>
              <a:ext cx="942975" cy="876300"/>
            </a:xfrm>
            <a:prstGeom prst="hexagon">
              <a:avLst/>
            </a:prstGeom>
            <a:solidFill>
              <a:srgbClr val="66FFFF"/>
            </a:solidFill>
            <a:ln>
              <a:solidFill>
                <a:srgbClr val="66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PE" sz="1100"/>
            </a:p>
          </p:txBody>
        </p:sp>
        <p:sp>
          <p:nvSpPr>
            <p:cNvPr id="12" name="Hexágono 11"/>
            <p:cNvSpPr/>
            <p:nvPr/>
          </p:nvSpPr>
          <p:spPr>
            <a:xfrm rot="5400000">
              <a:off x="404812" y="33338"/>
              <a:ext cx="942975" cy="876300"/>
            </a:xfrm>
            <a:prstGeom prst="hexagon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PE" sz="1100"/>
            </a:p>
          </p:txBody>
        </p:sp>
      </p:grpSp>
    </p:spTree>
    <p:extLst>
      <p:ext uri="{BB962C8B-B14F-4D97-AF65-F5344CB8AC3E}">
        <p14:creationId xmlns:p14="http://schemas.microsoft.com/office/powerpoint/2010/main" val="29054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985554" y="2708365"/>
            <a:ext cx="7820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solidFill>
                  <a:srgbClr val="0C53A7"/>
                </a:solidFill>
              </a:rPr>
              <a:t>Soporte y asistencia técnica</a:t>
            </a:r>
          </a:p>
        </p:txBody>
      </p:sp>
    </p:spTree>
    <p:extLst>
      <p:ext uri="{BB962C8B-B14F-4D97-AF65-F5344CB8AC3E}">
        <p14:creationId xmlns:p14="http://schemas.microsoft.com/office/powerpoint/2010/main" val="304136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5067" cy="7715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33" y="0"/>
            <a:ext cx="2163867" cy="47584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955AE4EF-DA7D-4D32-B04C-6597BD2CF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958" y="14413"/>
            <a:ext cx="7063409" cy="6463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MX" sz="4000" b="1" dirty="0" smtClean="0">
                <a:solidFill>
                  <a:srgbClr val="0C53A7"/>
                </a:solidFill>
                <a:latin typeface="+mn-lt"/>
                <a:ea typeface="+mn-ea"/>
                <a:cs typeface="+mn-cs"/>
              </a:rPr>
              <a:t>Estrategias de atención</a:t>
            </a:r>
            <a:endParaRPr lang="es-PE" sz="4000" b="1" dirty="0">
              <a:solidFill>
                <a:srgbClr val="0C53A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74FDE310-68FB-42A3-A593-82A9A8B3C65B}"/>
              </a:ext>
            </a:extLst>
          </p:cNvPr>
          <p:cNvSpPr txBox="1"/>
          <p:nvPr/>
        </p:nvSpPr>
        <p:spPr>
          <a:xfrm>
            <a:off x="3964428" y="1125520"/>
            <a:ext cx="82275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000" b="1" dirty="0">
                <a:solidFill>
                  <a:prstClr val="black"/>
                </a:solidFill>
              </a:rPr>
              <a:t>Página web</a:t>
            </a:r>
            <a:r>
              <a:rPr lang="es-PE" sz="3000" dirty="0">
                <a:solidFill>
                  <a:prstClr val="black"/>
                </a:solidFill>
              </a:rPr>
              <a:t>: </a:t>
            </a:r>
            <a:r>
              <a:rPr lang="es-PE" sz="3000" dirty="0">
                <a:solidFill>
                  <a:srgbClr val="4472C4">
                    <a:lumMod val="75000"/>
                  </a:srgbClr>
                </a:solidFill>
              </a:rPr>
              <a:t>http://escale.minedu.gob.pe/Inforie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022AA21C-44A6-4737-9B34-4B08925CD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25" y="4977913"/>
            <a:ext cx="1143000" cy="8191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8F5A5A7D-CD65-4182-B53A-777C8A2DCE7F}"/>
              </a:ext>
            </a:extLst>
          </p:cNvPr>
          <p:cNvSpPr txBox="1"/>
          <p:nvPr/>
        </p:nvSpPr>
        <p:spPr>
          <a:xfrm>
            <a:off x="1244589" y="5105266"/>
            <a:ext cx="46945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000" dirty="0">
                <a:solidFill>
                  <a:srgbClr val="4472C4">
                    <a:lumMod val="75000"/>
                  </a:srgbClr>
                </a:solidFill>
              </a:rPr>
              <a:t>registros01@minedu.gob.pe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C73E96DA-701B-4F4B-A07E-9250CB9431C6}"/>
              </a:ext>
            </a:extLst>
          </p:cNvPr>
          <p:cNvSpPr txBox="1"/>
          <p:nvPr/>
        </p:nvSpPr>
        <p:spPr>
          <a:xfrm>
            <a:off x="12508" y="680918"/>
            <a:ext cx="120374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000" b="1" dirty="0">
                <a:solidFill>
                  <a:schemeClr val="accent5"/>
                </a:solidFill>
              </a:rPr>
              <a:t>Sección de Registro de Instituciones Educativas (RIE) en el Portal de ESCALE</a:t>
            </a:r>
          </a:p>
        </p:txBody>
      </p:sp>
      <p:pic>
        <p:nvPicPr>
          <p:cNvPr id="10" name="Gráfico 9" descr="Teléfono">
            <a:extLst>
              <a:ext uri="{FF2B5EF4-FFF2-40B4-BE49-F238E27FC236}">
                <a16:creationId xmlns="" xmlns:a16="http://schemas.microsoft.com/office/drawing/2014/main" id="{60E4F344-B497-4D49-93E5-415F01883B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27334" y="4977913"/>
            <a:ext cx="914400" cy="9144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7C0F2B43-AA3D-4B78-B587-4092F44AE87C}"/>
              </a:ext>
            </a:extLst>
          </p:cNvPr>
          <p:cNvSpPr txBox="1"/>
          <p:nvPr/>
        </p:nvSpPr>
        <p:spPr>
          <a:xfrm>
            <a:off x="7619765" y="5105266"/>
            <a:ext cx="44991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000" dirty="0">
                <a:solidFill>
                  <a:srgbClr val="4472C4">
                    <a:lumMod val="75000"/>
                  </a:srgbClr>
                </a:solidFill>
              </a:rPr>
              <a:t>(01) 6155800 Anexo: 26141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142B0BFC-7EA6-46EE-8DE1-9D0B2670B0A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304" t="10449" r="26522" b="8192"/>
          <a:stretch/>
        </p:blipFill>
        <p:spPr>
          <a:xfrm>
            <a:off x="142005" y="1209251"/>
            <a:ext cx="3822424" cy="3706414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="" xmlns:a16="http://schemas.microsoft.com/office/drawing/2014/main" id="{86A89751-C7E1-4AEE-8234-4AE9FF7187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51292" y="4487561"/>
            <a:ext cx="721423" cy="72142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CCF2E09-FD9F-4FC7-8DE0-25CFC9C690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64429" y="1679518"/>
            <a:ext cx="8281792" cy="2835352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DE0C9209-3922-4108-ADAD-4FDB204FB4DD}"/>
              </a:ext>
            </a:extLst>
          </p:cNvPr>
          <p:cNvSpPr/>
          <p:nvPr/>
        </p:nvSpPr>
        <p:spPr>
          <a:xfrm>
            <a:off x="-1" y="5879627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3000" b="1" dirty="0">
                <a:solidFill>
                  <a:srgbClr val="000000"/>
                </a:solidFill>
              </a:rPr>
              <a:t>Publicación de resoluciones</a:t>
            </a:r>
            <a:r>
              <a:rPr lang="es-PE" sz="3000" dirty="0">
                <a:solidFill>
                  <a:srgbClr val="000000"/>
                </a:solidFill>
              </a:rPr>
              <a:t>:</a:t>
            </a:r>
          </a:p>
          <a:p>
            <a:r>
              <a:rPr lang="es-PE" sz="2400" u="sng" dirty="0">
                <a:solidFill>
                  <a:srgbClr val="0066CC"/>
                </a:solidFill>
                <a:latin typeface="&amp;quot"/>
                <a:hlinkClick r:id="rId11"/>
              </a:rPr>
              <a:t>https://drive.google.com/open?id=1_9ZD4SIpcamUoMS-_gtoo9CewfcgVy4G</a:t>
            </a:r>
            <a:endParaRPr lang="es-PE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37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22FA68A-FDA4-4AB6-8A2A-2C18DBE7E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47"/>
            <a:ext cx="10515600" cy="1200329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  <a:latin typeface="+mn-lt"/>
                <a:ea typeface="+mn-ea"/>
                <a:cs typeface="+mn-cs"/>
              </a:rPr>
              <a:t>Consultas y referencias</a:t>
            </a:r>
            <a:br>
              <a:rPr lang="es-PE" sz="4000" b="1" dirty="0">
                <a:solidFill>
                  <a:srgbClr val="0C53A7"/>
                </a:solidFill>
                <a:latin typeface="+mn-lt"/>
                <a:ea typeface="+mn-ea"/>
                <a:cs typeface="+mn-cs"/>
              </a:rPr>
            </a:br>
            <a:r>
              <a:rPr lang="es-PE" sz="4000" b="1" dirty="0">
                <a:solidFill>
                  <a:srgbClr val="0C53A7"/>
                </a:solidFill>
                <a:latin typeface="+mn-lt"/>
                <a:ea typeface="+mn-ea"/>
                <a:cs typeface="+mn-cs"/>
              </a:rPr>
              <a:t>Herramienta </a:t>
            </a:r>
            <a:r>
              <a:rPr lang="es-PE" sz="4000" b="1" dirty="0" err="1">
                <a:solidFill>
                  <a:srgbClr val="0C53A7"/>
                </a:solidFill>
                <a:latin typeface="+mn-lt"/>
                <a:ea typeface="+mn-ea"/>
                <a:cs typeface="+mn-cs"/>
              </a:rPr>
              <a:t>xlRIE</a:t>
            </a:r>
            <a:endParaRPr lang="es-PE" sz="4000" b="1" dirty="0">
              <a:solidFill>
                <a:srgbClr val="0C53A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AC1C632-DDF3-46B1-A20D-8B0D0AAB7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21" y="1603998"/>
            <a:ext cx="11926957" cy="48088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PE" sz="3200" dirty="0">
                <a:cs typeface="Arial" panose="020B0604020202020204" pitchFamily="34" charset="0"/>
              </a:rPr>
              <a:t>En la eventualidad de detectarse fallas de la herramienta, inconsistencias en su funcionamiento, o dificultades en su uso, el estadístico deberá comunicarse con la unidad de estadística:</a:t>
            </a:r>
          </a:p>
          <a:p>
            <a:pPr algn="just"/>
            <a:r>
              <a:rPr lang="es-PE" sz="3200" cap="small" dirty="0">
                <a:solidFill>
                  <a:schemeClr val="accent5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</a:t>
            </a:r>
            <a:r>
              <a:rPr lang="pt-BR" sz="3200" cap="small" dirty="0">
                <a:solidFill>
                  <a:schemeClr val="accent5"/>
                </a:solidFill>
                <a:cs typeface="Arial" panose="020B0604020202020204" pitchFamily="34" charset="0"/>
              </a:rPr>
              <a:t> 6155800 anexo 21215, 26202</a:t>
            </a:r>
            <a:endParaRPr lang="es-PE" sz="3200" dirty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pPr algn="just"/>
            <a:r>
              <a:rPr lang="es-PE" sz="3200" cap="small" dirty="0">
                <a:solidFill>
                  <a:schemeClr val="accent5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</a:t>
            </a:r>
            <a:r>
              <a:rPr lang="pt-BR" sz="3200" cap="small" dirty="0">
                <a:solidFill>
                  <a:schemeClr val="accent5"/>
                </a:solidFill>
                <a:cs typeface="Arial" panose="020B0604020202020204" pitchFamily="34" charset="0"/>
              </a:rPr>
              <a:t> 993484760</a:t>
            </a:r>
            <a:endParaRPr lang="es-PE" sz="3200" dirty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pPr algn="just"/>
            <a:r>
              <a:rPr lang="es-PE" sz="3200" cap="small" dirty="0">
                <a:solidFill>
                  <a:schemeClr val="accent5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</a:t>
            </a:r>
            <a:r>
              <a:rPr lang="es-PE" sz="3200" cap="small" dirty="0">
                <a:solidFill>
                  <a:schemeClr val="accent5"/>
                </a:solidFill>
                <a:cs typeface="Arial" panose="020B0604020202020204" pitchFamily="34" charset="0"/>
              </a:rPr>
              <a:t> </a:t>
            </a:r>
            <a:r>
              <a:rPr lang="pt-BR" sz="3200" u="sng" dirty="0">
                <a:cs typeface="Arial" panose="020B0604020202020204" pitchFamily="34" charset="0"/>
                <a:hlinkClick r:id="rId2"/>
              </a:rPr>
              <a:t>julgarcia@minedu.gob.pe</a:t>
            </a:r>
            <a:r>
              <a:rPr lang="pt-BR" sz="3200" dirty="0">
                <a:cs typeface="Arial" panose="020B0604020202020204" pitchFamily="34" charset="0"/>
              </a:rPr>
              <a:t>; </a:t>
            </a:r>
            <a:r>
              <a:rPr lang="pt-BR" sz="3200" u="sng" dirty="0">
                <a:cs typeface="Arial" panose="020B0604020202020204" pitchFamily="34" charset="0"/>
                <a:hlinkClick r:id="rId3"/>
              </a:rPr>
              <a:t>jugarciam@gmail.com</a:t>
            </a:r>
            <a:endParaRPr lang="es-PE" sz="32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PE" sz="3200" dirty="0">
                <a:cs typeface="Arial" panose="020B0604020202020204" pitchFamily="34" charset="0"/>
              </a:rPr>
              <a:t>La mejor opción es hacerlo vía correo-e, acompañando una captura de pantalla del evento que origina la demanda de soporte. En el Asunto del correo colocar: </a:t>
            </a:r>
            <a:r>
              <a:rPr lang="es-PE" sz="3200" dirty="0" err="1">
                <a:cs typeface="Arial" panose="020B0604020202020204" pitchFamily="34" charset="0"/>
              </a:rPr>
              <a:t>xlRIE</a:t>
            </a:r>
            <a:r>
              <a:rPr lang="es-PE" sz="3200" dirty="0">
                <a:cs typeface="Arial" panose="020B0604020202020204" pitchFamily="34" charset="0"/>
              </a:rPr>
              <a:t> UGEL </a:t>
            </a:r>
            <a:r>
              <a:rPr lang="es-PE" sz="3200" dirty="0" err="1">
                <a:cs typeface="Arial" panose="020B0604020202020204" pitchFamily="34" charset="0"/>
              </a:rPr>
              <a:t>xxxxxxxxx</a:t>
            </a:r>
            <a:r>
              <a:rPr lang="es-PE" sz="3200" dirty="0"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AA8BEB2-C080-4503-ADFB-B6417D1D94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5067" cy="7715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E6B65CCF-98CE-4B68-B07A-88E2534C8F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33" y="0"/>
            <a:ext cx="2163867" cy="4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02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326674" y="2055221"/>
            <a:ext cx="51069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b="1" dirty="0">
                <a:solidFill>
                  <a:srgbClr val="0C53A7"/>
                </a:solidFill>
              </a:rPr>
              <a:t>¡¡¡GRACIAS!!!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120" y="3224647"/>
            <a:ext cx="3551320" cy="179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86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1338470" y="793630"/>
            <a:ext cx="9356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Abreviaturas y acrónimos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4666345B-EBD1-4256-A217-7992EB56E759}"/>
              </a:ext>
            </a:extLst>
          </p:cNvPr>
          <p:cNvSpPr txBox="1"/>
          <p:nvPr/>
        </p:nvSpPr>
        <p:spPr>
          <a:xfrm>
            <a:off x="348343" y="1573883"/>
            <a:ext cx="11582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PE" sz="2000" b="1" dirty="0"/>
              <a:t>DRE:		</a:t>
            </a:r>
            <a:r>
              <a:rPr lang="es-PE" sz="2000" dirty="0"/>
              <a:t>Dirección Regional de Educación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GRE:		</a:t>
            </a:r>
            <a:r>
              <a:rPr lang="es-PE" sz="2000" dirty="0"/>
              <a:t>Gerencia Regional de Educación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Equipo RIE:	</a:t>
            </a:r>
            <a:r>
              <a:rPr lang="es-PE" sz="2000" dirty="0"/>
              <a:t>Equipo de implementación del Registro de Instituciones Educativas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IE:		</a:t>
            </a:r>
            <a:r>
              <a:rPr lang="es-PE" sz="2000" dirty="0"/>
              <a:t>Institución Educativa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IIEE:		</a:t>
            </a:r>
            <a:r>
              <a:rPr lang="es-PE" sz="2000" dirty="0"/>
              <a:t>Instituciones Educativas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IGED:		</a:t>
            </a:r>
            <a:r>
              <a:rPr lang="es-PE" sz="2000" dirty="0"/>
              <a:t>Instancias de Gestión Educativa Descentralizada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Minedu:		</a:t>
            </a:r>
            <a:r>
              <a:rPr lang="es-PE" sz="2000" dirty="0"/>
              <a:t>Ministerio de Educación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RIE:		</a:t>
            </a:r>
            <a:r>
              <a:rPr lang="es-PE" sz="2000" dirty="0"/>
              <a:t>Registro de Instituciones Educativas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RSG:		</a:t>
            </a:r>
            <a:r>
              <a:rPr lang="es-PE" sz="2000" dirty="0"/>
              <a:t>Resolución de Secretaría General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UE:		</a:t>
            </a:r>
            <a:r>
              <a:rPr lang="es-PE" sz="2000" dirty="0"/>
              <a:t>Unidad de Estadística del Minedu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UGEL:		</a:t>
            </a:r>
            <a:r>
              <a:rPr lang="es-PE" sz="2000" dirty="0"/>
              <a:t>Unidad de Gestión Educativa Local</a:t>
            </a:r>
          </a:p>
        </p:txBody>
      </p:sp>
    </p:spTree>
    <p:extLst>
      <p:ext uri="{BB962C8B-B14F-4D97-AF65-F5344CB8AC3E}">
        <p14:creationId xmlns:p14="http://schemas.microsoft.com/office/powerpoint/2010/main" val="270703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D77BF59-9285-42F0-9259-065762672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0" y="1243726"/>
            <a:ext cx="6077910" cy="514580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s-PE" sz="3200" dirty="0"/>
              <a:t>Oficio de la UGEL a la DRE</a:t>
            </a:r>
            <a:r>
              <a:rPr lang="es-PE" sz="3200" dirty="0" smtClean="0"/>
              <a:t>.</a:t>
            </a:r>
            <a:endParaRPr lang="es-PE" sz="3200" dirty="0"/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s-PE" sz="3200" dirty="0"/>
              <a:t>Informe de identificación elaborado y firmado por el equipo RIE de la </a:t>
            </a:r>
            <a:r>
              <a:rPr lang="es-PE" sz="3200" dirty="0" smtClean="0"/>
              <a:t>UGEL.</a:t>
            </a:r>
            <a:endParaRPr lang="es-PE" sz="3200" dirty="0"/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s-PE" sz="3200" dirty="0"/>
              <a:t>Medio de almacenamiento de archivos digitales (CD, DVD, SD o USB) </a:t>
            </a:r>
            <a:r>
              <a:rPr lang="es-PE" sz="3200" dirty="0" smtClean="0"/>
              <a:t>conteniendo toda la información de las IIEE identificadas.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s-MX" sz="3200" dirty="0" smtClean="0"/>
              <a:t>Oficio o RD de conformación del Equipo RIE.</a:t>
            </a:r>
            <a:endParaRPr lang="es-PE" sz="3200" dirty="0"/>
          </a:p>
        </p:txBody>
      </p:sp>
      <p:pic>
        <p:nvPicPr>
          <p:cNvPr id="5" name="Gráfico 4" descr="Disco óptico">
            <a:extLst>
              <a:ext uri="{FF2B5EF4-FFF2-40B4-BE49-F238E27FC236}">
                <a16:creationId xmlns="" xmlns:a16="http://schemas.microsoft.com/office/drawing/2014/main" id="{F5A2532F-027F-4A86-A10A-6087C298EC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6320" t="8600" r="6509" b="9637"/>
          <a:stretch/>
        </p:blipFill>
        <p:spPr>
          <a:xfrm>
            <a:off x="6903307" y="4008256"/>
            <a:ext cx="1973891" cy="185142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B619ED27-2FB0-4F46-A9B8-3078C6906E8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679" y="1006231"/>
            <a:ext cx="1914952" cy="191495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5B496679-1C49-4EAA-9A4A-FCAEC766AC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C5594B7-961D-4C59-A004-EA6607FC7A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5067" cy="77152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1A98A0FE-A1BF-4313-A6A2-6C8A2ECDF0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33" y="0"/>
            <a:ext cx="2163867" cy="4758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5944" y="81534"/>
            <a:ext cx="7440112" cy="6463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  <a:latin typeface="+mn-lt"/>
                <a:ea typeface="+mn-ea"/>
                <a:cs typeface="+mn-cs"/>
              </a:rPr>
              <a:t>Contenido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66E92F82-055E-47AE-9453-9493E33A6968}"/>
              </a:ext>
            </a:extLst>
          </p:cNvPr>
          <p:cNvSpPr txBox="1"/>
          <p:nvPr/>
        </p:nvSpPr>
        <p:spPr>
          <a:xfrm>
            <a:off x="6390681" y="6002676"/>
            <a:ext cx="2964532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chemeClr val="accent5"/>
                </a:solidFill>
              </a:rPr>
              <a:t>UGEL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BB753CCE-4273-4466-8A40-F83739590920}"/>
              </a:ext>
            </a:extLst>
          </p:cNvPr>
          <p:cNvSpPr txBox="1"/>
          <p:nvPr/>
        </p:nvSpPr>
        <p:spPr>
          <a:xfrm>
            <a:off x="10756190" y="2767280"/>
            <a:ext cx="14208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b="1" dirty="0">
                <a:solidFill>
                  <a:schemeClr val="accent5"/>
                </a:solidFill>
              </a:rPr>
              <a:t>DRE/ GRE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="" xmlns:a16="http://schemas.microsoft.com/office/drawing/2014/main" id="{FC1B1D39-5EE1-4D91-A4A9-9E15659F487D}"/>
              </a:ext>
            </a:extLst>
          </p:cNvPr>
          <p:cNvSpPr/>
          <p:nvPr/>
        </p:nvSpPr>
        <p:spPr>
          <a:xfrm>
            <a:off x="9456873" y="2560866"/>
            <a:ext cx="1194112" cy="1907741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Cruz 11">
            <a:extLst>
              <a:ext uri="{FF2B5EF4-FFF2-40B4-BE49-F238E27FC236}">
                <a16:creationId xmlns="" xmlns:a16="http://schemas.microsoft.com/office/drawing/2014/main" id="{D9891CBB-7924-4602-A96B-6A12905F7AE5}"/>
              </a:ext>
            </a:extLst>
          </p:cNvPr>
          <p:cNvSpPr/>
          <p:nvPr/>
        </p:nvSpPr>
        <p:spPr>
          <a:xfrm>
            <a:off x="7620278" y="3346879"/>
            <a:ext cx="437321" cy="469747"/>
          </a:xfrm>
          <a:prstGeom prst="plus">
            <a:avLst>
              <a:gd name="adj" fmla="val 3409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5453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iagrama de flujo: multidocumento 17">
            <a:extLst>
              <a:ext uri="{FF2B5EF4-FFF2-40B4-BE49-F238E27FC236}">
                <a16:creationId xmlns="" xmlns:a16="http://schemas.microsoft.com/office/drawing/2014/main" id="{A9292ED5-4564-4031-A0DE-3D3271C44911}"/>
              </a:ext>
            </a:extLst>
          </p:cNvPr>
          <p:cNvSpPr/>
          <p:nvPr/>
        </p:nvSpPr>
        <p:spPr>
          <a:xfrm>
            <a:off x="7036367" y="1184221"/>
            <a:ext cx="4811080" cy="2937205"/>
          </a:xfrm>
          <a:prstGeom prst="flowChartMulti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D77BF59-9285-42F0-9259-065762672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4588659"/>
            <a:ext cx="4144717" cy="22663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PE" sz="3200" b="1" dirty="0"/>
              <a:t>Herramienta xlRIE</a:t>
            </a:r>
          </a:p>
          <a:p>
            <a:pPr marL="0" indent="0" algn="just">
              <a:buNone/>
            </a:pPr>
            <a:r>
              <a:rPr lang="es-PE" sz="3200" dirty="0"/>
              <a:t>Archivo Excel conteniendo la información de las IIEE identificadas.</a:t>
            </a:r>
          </a:p>
        </p:txBody>
      </p:sp>
      <p:pic>
        <p:nvPicPr>
          <p:cNvPr id="5" name="Gráfico 4" descr="Disco óptico">
            <a:extLst>
              <a:ext uri="{FF2B5EF4-FFF2-40B4-BE49-F238E27FC236}">
                <a16:creationId xmlns="" xmlns:a16="http://schemas.microsoft.com/office/drawing/2014/main" id="{F5A2532F-027F-4A86-A10A-6087C298EC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8325" t="9923" r="8628" b="10406"/>
          <a:stretch/>
        </p:blipFill>
        <p:spPr>
          <a:xfrm>
            <a:off x="4248340" y="1732766"/>
            <a:ext cx="2110075" cy="202430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C5594B7-961D-4C59-A004-EA6607FC7A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5067" cy="77152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1A98A0FE-A1BF-4313-A6A2-6C8A2ECDF0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33" y="0"/>
            <a:ext cx="2163867" cy="475840"/>
          </a:xfrm>
          <a:prstGeom prst="rect">
            <a:avLst/>
          </a:prstGeom>
        </p:spPr>
      </p:pic>
      <p:pic>
        <p:nvPicPr>
          <p:cNvPr id="15" name="Imagen 14" descr="Imagen que contiene señal, texto&#10;&#10;Descripción generada con confianza muy alta">
            <a:extLst>
              <a:ext uri="{FF2B5EF4-FFF2-40B4-BE49-F238E27FC236}">
                <a16:creationId xmlns="" xmlns:a16="http://schemas.microsoft.com/office/drawing/2014/main" id="{46F8B74A-D573-4501-88F5-3225DD24D6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941" y="1667938"/>
            <a:ext cx="2061411" cy="2024305"/>
          </a:xfrm>
          <a:prstGeom prst="rect">
            <a:avLst/>
          </a:prstGeom>
        </p:spPr>
      </p:pic>
      <p:sp>
        <p:nvSpPr>
          <p:cNvPr id="19" name="Marcador de contenido 2">
            <a:extLst>
              <a:ext uri="{FF2B5EF4-FFF2-40B4-BE49-F238E27FC236}">
                <a16:creationId xmlns="" xmlns:a16="http://schemas.microsoft.com/office/drawing/2014/main" id="{BF099AD7-B777-4961-8D01-69E0D2628A1F}"/>
              </a:ext>
            </a:extLst>
          </p:cNvPr>
          <p:cNvSpPr txBox="1">
            <a:spLocks/>
          </p:cNvSpPr>
          <p:nvPr/>
        </p:nvSpPr>
        <p:spPr>
          <a:xfrm>
            <a:off x="6394255" y="4544427"/>
            <a:ext cx="5793830" cy="23117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E" sz="3200" b="1" dirty="0"/>
              <a:t>Versión digital de documentos</a:t>
            </a:r>
          </a:p>
          <a:p>
            <a:pPr marL="0" indent="0" algn="just">
              <a:buNone/>
            </a:pPr>
            <a:r>
              <a:rPr lang="es-PE" sz="3200" dirty="0"/>
              <a:t>Versiones digitales (escaneado) de los actos resolutivos o documentos </a:t>
            </a:r>
            <a:r>
              <a:rPr lang="es-PE" sz="3200" dirty="0" err="1"/>
              <a:t>sustentarios</a:t>
            </a:r>
            <a:r>
              <a:rPr lang="es-PE" sz="3200" dirty="0"/>
              <a:t>, oficios de búsqueda documental y fichas de IE.</a:t>
            </a:r>
          </a:p>
        </p:txBody>
      </p:sp>
      <p:pic>
        <p:nvPicPr>
          <p:cNvPr id="25" name="Imagen 24" descr="Imagen que contiene señal&#10;&#10;Descripción generada con confianza alta">
            <a:extLst>
              <a:ext uri="{FF2B5EF4-FFF2-40B4-BE49-F238E27FC236}">
                <a16:creationId xmlns="" xmlns:a16="http://schemas.microsoft.com/office/drawing/2014/main" id="{6A964B7E-F76A-4D6F-B283-D0FE8AEE77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21" y="1835243"/>
            <a:ext cx="748653" cy="800508"/>
          </a:xfrm>
          <a:prstGeom prst="rect">
            <a:avLst/>
          </a:prstGeom>
        </p:spPr>
      </p:pic>
      <p:pic>
        <p:nvPicPr>
          <p:cNvPr id="26" name="Imagen 25" descr="Imagen que contiene señal&#10;&#10;Descripción generada con confianza alta">
            <a:extLst>
              <a:ext uri="{FF2B5EF4-FFF2-40B4-BE49-F238E27FC236}">
                <a16:creationId xmlns="" xmlns:a16="http://schemas.microsoft.com/office/drawing/2014/main" id="{D4258CB1-A88B-4580-9EF2-309201B58B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319" y="1835243"/>
            <a:ext cx="748653" cy="800508"/>
          </a:xfrm>
          <a:prstGeom prst="rect">
            <a:avLst/>
          </a:prstGeom>
        </p:spPr>
      </p:pic>
      <p:pic>
        <p:nvPicPr>
          <p:cNvPr id="27" name="Imagen 26" descr="Imagen que contiene señal&#10;&#10;Descripción generada con confianza alta">
            <a:extLst>
              <a:ext uri="{FF2B5EF4-FFF2-40B4-BE49-F238E27FC236}">
                <a16:creationId xmlns="" xmlns:a16="http://schemas.microsoft.com/office/drawing/2014/main" id="{AAAE77B6-B214-435B-A9D8-1A51802767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417" y="1835243"/>
            <a:ext cx="748653" cy="800508"/>
          </a:xfrm>
          <a:prstGeom prst="rect">
            <a:avLst/>
          </a:prstGeom>
        </p:spPr>
      </p:pic>
      <p:pic>
        <p:nvPicPr>
          <p:cNvPr id="28" name="Imagen 27" descr="Imagen que contiene señal&#10;&#10;Descripción generada con confianza alta">
            <a:extLst>
              <a:ext uri="{FF2B5EF4-FFF2-40B4-BE49-F238E27FC236}">
                <a16:creationId xmlns="" xmlns:a16="http://schemas.microsoft.com/office/drawing/2014/main" id="{A46816A5-9D3D-438C-A28E-89A332C00B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427" y="1835243"/>
            <a:ext cx="748653" cy="800508"/>
          </a:xfrm>
          <a:prstGeom prst="rect">
            <a:avLst/>
          </a:prstGeom>
        </p:spPr>
      </p:pic>
      <p:pic>
        <p:nvPicPr>
          <p:cNvPr id="29" name="Imagen 28" descr="Imagen que contiene señal&#10;&#10;Descripción generada con confianza alta">
            <a:extLst>
              <a:ext uri="{FF2B5EF4-FFF2-40B4-BE49-F238E27FC236}">
                <a16:creationId xmlns="" xmlns:a16="http://schemas.microsoft.com/office/drawing/2014/main" id="{09991B74-0D47-4E10-AB42-86B4875A18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621" y="2818543"/>
            <a:ext cx="748653" cy="800508"/>
          </a:xfrm>
          <a:prstGeom prst="rect">
            <a:avLst/>
          </a:prstGeom>
        </p:spPr>
      </p:pic>
      <p:pic>
        <p:nvPicPr>
          <p:cNvPr id="30" name="Imagen 29" descr="Imagen que contiene señal&#10;&#10;Descripción generada con confianza alta">
            <a:extLst>
              <a:ext uri="{FF2B5EF4-FFF2-40B4-BE49-F238E27FC236}">
                <a16:creationId xmlns="" xmlns:a16="http://schemas.microsoft.com/office/drawing/2014/main" id="{9C1C881A-E1F5-4D22-87F8-CCCF4F786C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645" y="2818543"/>
            <a:ext cx="748653" cy="800508"/>
          </a:xfrm>
          <a:prstGeom prst="rect">
            <a:avLst/>
          </a:prstGeom>
        </p:spPr>
      </p:pic>
      <p:pic>
        <p:nvPicPr>
          <p:cNvPr id="31" name="Imagen 30" descr="Imagen que contiene señal&#10;&#10;Descripción generada con confianza alta">
            <a:extLst>
              <a:ext uri="{FF2B5EF4-FFF2-40B4-BE49-F238E27FC236}">
                <a16:creationId xmlns="" xmlns:a16="http://schemas.microsoft.com/office/drawing/2014/main" id="{2865CDFF-2E51-4D76-9118-F2F6C98121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669" y="2818543"/>
            <a:ext cx="748653" cy="800508"/>
          </a:xfrm>
          <a:prstGeom prst="rect">
            <a:avLst/>
          </a:prstGeom>
        </p:spPr>
      </p:pic>
      <p:sp>
        <p:nvSpPr>
          <p:cNvPr id="33" name="Abrir llave 32">
            <a:extLst>
              <a:ext uri="{FF2B5EF4-FFF2-40B4-BE49-F238E27FC236}">
                <a16:creationId xmlns="" xmlns:a16="http://schemas.microsoft.com/office/drawing/2014/main" id="{8DA0AF22-C246-41EB-AD41-E6A67DB5A87E}"/>
              </a:ext>
            </a:extLst>
          </p:cNvPr>
          <p:cNvSpPr/>
          <p:nvPr/>
        </p:nvSpPr>
        <p:spPr>
          <a:xfrm>
            <a:off x="6460515" y="1183076"/>
            <a:ext cx="503045" cy="312368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4" name="Abrir llave 33">
            <a:extLst>
              <a:ext uri="{FF2B5EF4-FFF2-40B4-BE49-F238E27FC236}">
                <a16:creationId xmlns="" xmlns:a16="http://schemas.microsoft.com/office/drawing/2014/main" id="{11A30000-ACD8-41D4-B8DE-D65DB38698E2}"/>
              </a:ext>
            </a:extLst>
          </p:cNvPr>
          <p:cNvSpPr/>
          <p:nvPr/>
        </p:nvSpPr>
        <p:spPr>
          <a:xfrm flipH="1">
            <a:off x="3738723" y="1183076"/>
            <a:ext cx="405993" cy="312368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Título 1">
            <a:extLst>
              <a:ext uri="{FF2B5EF4-FFF2-40B4-BE49-F238E27FC236}">
                <a16:creationId xmlns="" xmlns:a16="http://schemas.microsoft.com/office/drawing/2014/main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941" y="11024"/>
            <a:ext cx="8696720" cy="6463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  <a:latin typeface="+mn-lt"/>
                <a:ea typeface="+mn-ea"/>
                <a:cs typeface="+mn-cs"/>
              </a:rPr>
              <a:t>Contenido del </a:t>
            </a:r>
            <a:r>
              <a:rPr lang="es-PE" sz="4000" b="1" dirty="0" smtClean="0">
                <a:solidFill>
                  <a:srgbClr val="0C53A7"/>
                </a:solidFill>
                <a:latin typeface="+mn-lt"/>
                <a:ea typeface="+mn-ea"/>
                <a:cs typeface="+mn-cs"/>
              </a:rPr>
              <a:t>CD o DVD o USB </a:t>
            </a:r>
            <a:endParaRPr lang="es-PE" sz="4000" b="1" dirty="0">
              <a:solidFill>
                <a:srgbClr val="0C53A7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74505" y="29277"/>
            <a:ext cx="611951" cy="58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3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C5594B7-961D-4C59-A004-EA6607FC7A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5067" cy="77152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1A98A0FE-A1BF-4313-A6A2-6C8A2ECDF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33" y="0"/>
            <a:ext cx="2163867" cy="4758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941" y="11024"/>
            <a:ext cx="8696720" cy="6463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  <a:latin typeface="+mn-lt"/>
                <a:ea typeface="+mn-ea"/>
                <a:cs typeface="+mn-cs"/>
              </a:rPr>
              <a:t>Contenido del </a:t>
            </a:r>
            <a:r>
              <a:rPr lang="es-PE" sz="4000" b="1" dirty="0" smtClean="0">
                <a:solidFill>
                  <a:srgbClr val="0C53A7"/>
                </a:solidFill>
                <a:latin typeface="+mn-lt"/>
                <a:ea typeface="+mn-ea"/>
                <a:cs typeface="+mn-cs"/>
              </a:rPr>
              <a:t>CD o DVD o USB </a:t>
            </a:r>
            <a:endParaRPr lang="es-PE" sz="4000" b="1" dirty="0">
              <a:solidFill>
                <a:srgbClr val="0C53A7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2" name="Marcador de contenido 21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3804" t="9354" r="62703" b="49252"/>
          <a:stretch/>
        </p:blipFill>
        <p:spPr>
          <a:xfrm>
            <a:off x="140046" y="928474"/>
            <a:ext cx="4867414" cy="48241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t="6906"/>
          <a:stretch/>
        </p:blipFill>
        <p:spPr>
          <a:xfrm>
            <a:off x="140045" y="6188333"/>
            <a:ext cx="4867415" cy="4741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CuadroTexto 10"/>
          <p:cNvSpPr txBox="1"/>
          <p:nvPr/>
        </p:nvSpPr>
        <p:spPr>
          <a:xfrm>
            <a:off x="303949" y="5777808"/>
            <a:ext cx="171665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MX" sz="2000" dirty="0" smtClean="0">
                <a:solidFill>
                  <a:srgbClr val="FF0000"/>
                </a:solidFill>
              </a:rPr>
              <a:t>…</a:t>
            </a:r>
            <a:endParaRPr lang="es-PE" sz="2000" dirty="0">
              <a:solidFill>
                <a:srgbClr val="FF000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3767" y="988856"/>
            <a:ext cx="5821246" cy="144078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7"/>
          <a:srcRect l="-113" r="26521" b="18636"/>
          <a:stretch/>
        </p:blipFill>
        <p:spPr>
          <a:xfrm>
            <a:off x="7239110" y="3303914"/>
            <a:ext cx="4612035" cy="2634465"/>
          </a:xfrm>
          <a:prstGeom prst="rect">
            <a:avLst/>
          </a:prstGeom>
        </p:spPr>
      </p:pic>
      <p:sp>
        <p:nvSpPr>
          <p:cNvPr id="14" name="Abrir llave 13"/>
          <p:cNvSpPr/>
          <p:nvPr/>
        </p:nvSpPr>
        <p:spPr>
          <a:xfrm>
            <a:off x="5916477" y="988856"/>
            <a:ext cx="229516" cy="1509264"/>
          </a:xfrm>
          <a:prstGeom prst="leftBrace">
            <a:avLst>
              <a:gd name="adj1" fmla="val 8333"/>
              <a:gd name="adj2" fmla="val 21993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Rectángulo 15"/>
          <p:cNvSpPr/>
          <p:nvPr/>
        </p:nvSpPr>
        <p:spPr>
          <a:xfrm>
            <a:off x="250168" y="1178275"/>
            <a:ext cx="4757292" cy="2846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Flecha derecha 16"/>
          <p:cNvSpPr/>
          <p:nvPr/>
        </p:nvSpPr>
        <p:spPr>
          <a:xfrm>
            <a:off x="5117582" y="1178275"/>
            <a:ext cx="646977" cy="2846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2" name="Rectángulo 31"/>
          <p:cNvSpPr/>
          <p:nvPr/>
        </p:nvSpPr>
        <p:spPr>
          <a:xfrm>
            <a:off x="6483762" y="1373134"/>
            <a:ext cx="4626304" cy="2846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6" name="Abrir llave 35"/>
          <p:cNvSpPr/>
          <p:nvPr/>
        </p:nvSpPr>
        <p:spPr>
          <a:xfrm rot="5400000">
            <a:off x="9398481" y="746183"/>
            <a:ext cx="293295" cy="4822167"/>
          </a:xfrm>
          <a:prstGeom prst="leftBrace">
            <a:avLst>
              <a:gd name="adj1" fmla="val 8333"/>
              <a:gd name="adj2" fmla="val 41811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74505" y="29277"/>
            <a:ext cx="611951" cy="587190"/>
          </a:xfrm>
          <a:prstGeom prst="rect">
            <a:avLst/>
          </a:prstGeom>
        </p:spPr>
      </p:pic>
      <p:sp>
        <p:nvSpPr>
          <p:cNvPr id="18" name="Flecha derecha 17"/>
          <p:cNvSpPr/>
          <p:nvPr/>
        </p:nvSpPr>
        <p:spPr>
          <a:xfrm rot="5400000">
            <a:off x="9353564" y="2112877"/>
            <a:ext cx="1179878" cy="37406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CuadroTexto 3"/>
          <p:cNvSpPr txBox="1"/>
          <p:nvPr/>
        </p:nvSpPr>
        <p:spPr>
          <a:xfrm>
            <a:off x="5190163" y="6226688"/>
            <a:ext cx="149531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MX" sz="3000" b="1" dirty="0" smtClean="0"/>
              <a:t>Oficios</a:t>
            </a:r>
            <a:endParaRPr lang="es-PE" sz="3000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5117582" y="3079632"/>
            <a:ext cx="182311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MX" sz="3000" b="1" dirty="0" smtClean="0"/>
              <a:t>Actos</a:t>
            </a:r>
          </a:p>
          <a:p>
            <a:r>
              <a:rPr lang="es-MX" sz="3000" b="1" dirty="0" smtClean="0"/>
              <a:t>Resolutivos</a:t>
            </a:r>
            <a:endParaRPr lang="es-PE" sz="3000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7521176" y="536628"/>
            <a:ext cx="336642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MX" sz="3000" b="1" dirty="0" smtClean="0"/>
              <a:t>Herramienta </a:t>
            </a:r>
            <a:r>
              <a:rPr lang="es-MX" sz="3000" b="1" dirty="0" err="1" smtClean="0"/>
              <a:t>xlRIE</a:t>
            </a:r>
            <a:endParaRPr lang="es-PE" sz="3000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8564842" y="5963739"/>
            <a:ext cx="27432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MX" sz="3000" b="1" dirty="0" smtClean="0"/>
              <a:t>Fichas de IE (</a:t>
            </a:r>
            <a:r>
              <a:rPr lang="es-MX" sz="3000" b="1" dirty="0" err="1" smtClean="0"/>
              <a:t>pdf</a:t>
            </a:r>
            <a:r>
              <a:rPr lang="es-MX" sz="3000" b="1" dirty="0" smtClean="0"/>
              <a:t>)</a:t>
            </a:r>
            <a:endParaRPr lang="es-PE" sz="3000" b="1" dirty="0"/>
          </a:p>
        </p:txBody>
      </p:sp>
    </p:spTree>
    <p:extLst>
      <p:ext uri="{BB962C8B-B14F-4D97-AF65-F5344CB8AC3E}">
        <p14:creationId xmlns:p14="http://schemas.microsoft.com/office/powerpoint/2010/main" val="422799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C5594B7-961D-4C59-A004-EA6607FC7A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5067" cy="77152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1A98A0FE-A1BF-4313-A6A2-6C8A2ECDF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33" y="0"/>
            <a:ext cx="2163867" cy="4758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941" y="259941"/>
            <a:ext cx="8723224" cy="6463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  <a:latin typeface="+mn-lt"/>
                <a:ea typeface="+mn-ea"/>
                <a:cs typeface="+mn-cs"/>
              </a:rPr>
              <a:t>Versión digital de los actos resolutivos</a:t>
            </a:r>
          </a:p>
        </p:txBody>
      </p:sp>
      <p:sp>
        <p:nvSpPr>
          <p:cNvPr id="19" name="Marcador de contenido 2">
            <a:extLst>
              <a:ext uri="{FF2B5EF4-FFF2-40B4-BE49-F238E27FC236}">
                <a16:creationId xmlns="" xmlns:a16="http://schemas.microsoft.com/office/drawing/2014/main" id="{BF099AD7-B777-4961-8D01-69E0D2628A1F}"/>
              </a:ext>
            </a:extLst>
          </p:cNvPr>
          <p:cNvSpPr txBox="1">
            <a:spLocks/>
          </p:cNvSpPr>
          <p:nvPr/>
        </p:nvSpPr>
        <p:spPr>
          <a:xfrm>
            <a:off x="0" y="1097724"/>
            <a:ext cx="7381461" cy="5600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PE" sz="3000" dirty="0"/>
              <a:t>Los archivos deben guardarse en </a:t>
            </a:r>
            <a:r>
              <a:rPr lang="es-PE" sz="3000" b="1" dirty="0">
                <a:solidFill>
                  <a:srgbClr val="0070C0"/>
                </a:solidFill>
              </a:rPr>
              <a:t>formato </a:t>
            </a:r>
            <a:r>
              <a:rPr lang="es-PE" sz="3000" b="1" dirty="0" err="1">
                <a:solidFill>
                  <a:srgbClr val="0070C0"/>
                </a:solidFill>
              </a:rPr>
              <a:t>pdf</a:t>
            </a:r>
            <a:r>
              <a:rPr lang="es-PE" sz="3000" dirty="0"/>
              <a:t>.</a:t>
            </a:r>
          </a:p>
          <a:p>
            <a:pPr algn="just"/>
            <a:r>
              <a:rPr lang="es-PE" sz="3000" dirty="0"/>
              <a:t>Debe mantenerse el </a:t>
            </a:r>
            <a:r>
              <a:rPr lang="es-PE" sz="3000" b="1" dirty="0">
                <a:solidFill>
                  <a:srgbClr val="0070C0"/>
                </a:solidFill>
              </a:rPr>
              <a:t>tamaño original </a:t>
            </a:r>
            <a:r>
              <a:rPr lang="es-PE" sz="3000" dirty="0"/>
              <a:t>del documento. No se hará reducciones.</a:t>
            </a:r>
          </a:p>
          <a:p>
            <a:pPr algn="just"/>
            <a:r>
              <a:rPr lang="es-PE" sz="3000" dirty="0"/>
              <a:t>La resolución debe garantizar que la información consignada sea </a:t>
            </a:r>
            <a:r>
              <a:rPr lang="es-PE" sz="3000" b="1" dirty="0">
                <a:solidFill>
                  <a:srgbClr val="0070C0"/>
                </a:solidFill>
              </a:rPr>
              <a:t>legible</a:t>
            </a:r>
            <a:r>
              <a:rPr lang="es-PE" sz="3000" dirty="0"/>
              <a:t>.</a:t>
            </a:r>
          </a:p>
          <a:p>
            <a:pPr algn="just"/>
            <a:r>
              <a:rPr lang="es-PE" sz="3000" dirty="0"/>
              <a:t>Cuando el documento o acto resolutivo contenga varias páginas, todas deberán guardarse </a:t>
            </a:r>
            <a:r>
              <a:rPr lang="es-PE" sz="3000" b="1" dirty="0">
                <a:solidFill>
                  <a:srgbClr val="0070C0"/>
                </a:solidFill>
              </a:rPr>
              <a:t>como un un solo archivo</a:t>
            </a:r>
            <a:r>
              <a:rPr lang="es-PE" sz="3000" dirty="0"/>
              <a:t>.</a:t>
            </a:r>
          </a:p>
          <a:p>
            <a:pPr algn="just"/>
            <a:r>
              <a:rPr lang="es-PE" sz="3000" dirty="0"/>
              <a:t>Para documentos antiguos se recomienda </a:t>
            </a:r>
            <a:r>
              <a:rPr lang="es-PE" sz="3000" b="1" dirty="0">
                <a:solidFill>
                  <a:srgbClr val="0070C0"/>
                </a:solidFill>
              </a:rPr>
              <a:t>usar una cámara digital </a:t>
            </a:r>
            <a:r>
              <a:rPr lang="es-PE" sz="3000" dirty="0"/>
              <a:t>para no deteriorar el documento.</a:t>
            </a:r>
          </a:p>
          <a:p>
            <a:pPr algn="just"/>
            <a:endParaRPr lang="es-PE" sz="3000" dirty="0"/>
          </a:p>
          <a:p>
            <a:pPr marL="0" indent="0" algn="just">
              <a:buNone/>
            </a:pPr>
            <a:endParaRPr lang="es-PE" sz="3000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0994389A-DE90-428F-9794-860A8DDB48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802" y="636761"/>
            <a:ext cx="2533331" cy="2533331"/>
          </a:xfrm>
          <a:prstGeom prst="rect">
            <a:avLst/>
          </a:prstGeom>
        </p:spPr>
      </p:pic>
      <p:pic>
        <p:nvPicPr>
          <p:cNvPr id="16" name="Imagen 15" descr="Imagen que contiene texto&#10;&#10;Descripción generada con confianza muy alta">
            <a:extLst>
              <a:ext uri="{FF2B5EF4-FFF2-40B4-BE49-F238E27FC236}">
                <a16:creationId xmlns="" xmlns:a16="http://schemas.microsoft.com/office/drawing/2014/main" id="{F966E006-744A-4E2C-A535-0788B7E10C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503" y="3304711"/>
            <a:ext cx="2594919" cy="345989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40CD8A57-DBAC-4333-8CF7-91660FB149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118" y="1557545"/>
            <a:ext cx="1789075" cy="1789075"/>
          </a:xfrm>
          <a:prstGeom prst="rect">
            <a:avLst/>
          </a:prstGeom>
        </p:spPr>
      </p:pic>
      <p:pic>
        <p:nvPicPr>
          <p:cNvPr id="1026" name="Picture 2" descr="Resultado de imagen para pdf">
            <a:extLst>
              <a:ext uri="{FF2B5EF4-FFF2-40B4-BE49-F238E27FC236}">
                <a16:creationId xmlns="" xmlns:a16="http://schemas.microsoft.com/office/drawing/2014/main" id="{806FC233-4695-4A78-8029-B6DF7D979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425" y="3238162"/>
            <a:ext cx="927146" cy="9271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104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C5594B7-961D-4C59-A004-EA6607FC7A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5067" cy="77152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1A98A0FE-A1BF-4313-A6A2-6C8A2ECDF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33" y="0"/>
            <a:ext cx="2163867" cy="4758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941" y="259941"/>
            <a:ext cx="8600191" cy="6463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  <a:latin typeface="+mn-lt"/>
                <a:ea typeface="+mn-ea"/>
                <a:cs typeface="+mn-cs"/>
              </a:rPr>
              <a:t>Rotulado de archivos</a:t>
            </a:r>
          </a:p>
        </p:txBody>
      </p:sp>
      <p:sp>
        <p:nvSpPr>
          <p:cNvPr id="19" name="Marcador de contenido 2">
            <a:extLst>
              <a:ext uri="{FF2B5EF4-FFF2-40B4-BE49-F238E27FC236}">
                <a16:creationId xmlns="" xmlns:a16="http://schemas.microsoft.com/office/drawing/2014/main" id="{BF099AD7-B777-4961-8D01-69E0D2628A1F}"/>
              </a:ext>
            </a:extLst>
          </p:cNvPr>
          <p:cNvSpPr txBox="1">
            <a:spLocks/>
          </p:cNvSpPr>
          <p:nvPr/>
        </p:nvSpPr>
        <p:spPr>
          <a:xfrm>
            <a:off x="5923418" y="1210726"/>
            <a:ext cx="6228826" cy="5017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3000" dirty="0"/>
              <a:t>Los archivos de los documentos </a:t>
            </a:r>
            <a:r>
              <a:rPr lang="es-PE" sz="3000" dirty="0" err="1"/>
              <a:t>sustentarios</a:t>
            </a:r>
            <a:r>
              <a:rPr lang="es-PE" sz="3000" dirty="0"/>
              <a:t> copiados en el medio digital de almacenamiento se rotularán usando </a:t>
            </a:r>
            <a:r>
              <a:rPr lang="es-PE" sz="3000" b="1" dirty="0"/>
              <a:t>el código temporal de IE asignado</a:t>
            </a:r>
            <a:r>
              <a:rPr lang="es-PE" sz="3000" dirty="0"/>
              <a:t> por la UE (</a:t>
            </a:r>
            <a:r>
              <a:rPr lang="es-PE" sz="3000" dirty="0" err="1"/>
              <a:t>Cod_ied_N</a:t>
            </a:r>
            <a:r>
              <a:rPr lang="es-PE" sz="3000" dirty="0"/>
              <a:t>) seguido del </a:t>
            </a:r>
            <a:r>
              <a:rPr lang="es-PE" sz="3000" b="1" dirty="0"/>
              <a:t>evento registral </a:t>
            </a:r>
            <a:r>
              <a:rPr lang="es-PE" sz="3000" dirty="0"/>
              <a:t>que es motivo de la resolución.</a:t>
            </a:r>
          </a:p>
          <a:p>
            <a:pPr marL="0" indent="0" algn="just">
              <a:buNone/>
            </a:pPr>
            <a:r>
              <a:rPr lang="es-PE" sz="3000" dirty="0"/>
              <a:t>En caso de haber dos o más eventos registrales iguales para la misma IE podrán añadir el número 1, 2 o 3 al final del nombre, para diferenciarlos.</a:t>
            </a:r>
          </a:p>
        </p:txBody>
      </p:sp>
      <p:pic>
        <p:nvPicPr>
          <p:cNvPr id="25" name="Imagen 24" descr="Imagen que contiene señal&#10;&#10;Descripción generada con confianza alta">
            <a:extLst>
              <a:ext uri="{FF2B5EF4-FFF2-40B4-BE49-F238E27FC236}">
                <a16:creationId xmlns="" xmlns:a16="http://schemas.microsoft.com/office/drawing/2014/main" id="{6A964B7E-F76A-4D6F-B283-D0FE8AEE77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6" y="1223977"/>
            <a:ext cx="748653" cy="800508"/>
          </a:xfrm>
          <a:prstGeom prst="rect">
            <a:avLst/>
          </a:prstGeom>
        </p:spPr>
      </p:pic>
      <p:pic>
        <p:nvPicPr>
          <p:cNvPr id="26" name="Imagen 25" descr="Imagen que contiene señal&#10;&#10;Descripción generada con confianza alta">
            <a:extLst>
              <a:ext uri="{FF2B5EF4-FFF2-40B4-BE49-F238E27FC236}">
                <a16:creationId xmlns="" xmlns:a16="http://schemas.microsoft.com/office/drawing/2014/main" id="{D4258CB1-A88B-4580-9EF2-309201B58B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5" y="2379472"/>
            <a:ext cx="748653" cy="800508"/>
          </a:xfrm>
          <a:prstGeom prst="rect">
            <a:avLst/>
          </a:prstGeom>
        </p:spPr>
      </p:pic>
      <p:pic>
        <p:nvPicPr>
          <p:cNvPr id="27" name="Imagen 26" descr="Imagen que contiene señal&#10;&#10;Descripción generada con confianza alta">
            <a:extLst>
              <a:ext uri="{FF2B5EF4-FFF2-40B4-BE49-F238E27FC236}">
                <a16:creationId xmlns="" xmlns:a16="http://schemas.microsoft.com/office/drawing/2014/main" id="{AAAE77B6-B214-435B-A9D8-1A51802767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4" y="3534967"/>
            <a:ext cx="748653" cy="800508"/>
          </a:xfrm>
          <a:prstGeom prst="rect">
            <a:avLst/>
          </a:prstGeom>
        </p:spPr>
      </p:pic>
      <p:pic>
        <p:nvPicPr>
          <p:cNvPr id="29" name="Imagen 28" descr="Imagen que contiene señal&#10;&#10;Descripción generada con confianza alta">
            <a:extLst>
              <a:ext uri="{FF2B5EF4-FFF2-40B4-BE49-F238E27FC236}">
                <a16:creationId xmlns="" xmlns:a16="http://schemas.microsoft.com/office/drawing/2014/main" id="{09991B74-0D47-4E10-AB42-86B4875A18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3" y="4690462"/>
            <a:ext cx="748653" cy="80050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0BF2B1E3-152C-486D-B502-6AA21A5B1FE0}"/>
              </a:ext>
            </a:extLst>
          </p:cNvPr>
          <p:cNvSpPr txBox="1"/>
          <p:nvPr/>
        </p:nvSpPr>
        <p:spPr>
          <a:xfrm>
            <a:off x="1034742" y="1562820"/>
            <a:ext cx="4723334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sz="2600" dirty="0" err="1">
                <a:highlight>
                  <a:srgbClr val="D2DEEF"/>
                </a:highlight>
              </a:rPr>
              <a:t>Cod_ied_N</a:t>
            </a:r>
            <a:r>
              <a:rPr lang="es-PE" sz="2600" dirty="0">
                <a:highlight>
                  <a:srgbClr val="D2DEEF"/>
                </a:highlight>
              </a:rPr>
              <a:t> + Evento Registral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="" xmlns:a16="http://schemas.microsoft.com/office/drawing/2014/main" id="{DF4E6E31-C23C-4A49-A541-62785382B832}"/>
              </a:ext>
            </a:extLst>
          </p:cNvPr>
          <p:cNvSpPr txBox="1"/>
          <p:nvPr/>
        </p:nvSpPr>
        <p:spPr>
          <a:xfrm>
            <a:off x="1034741" y="2718315"/>
            <a:ext cx="4723334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PE" sz="2600" dirty="0"/>
              <a:t>04187563 Apertura de IE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="" xmlns:a16="http://schemas.microsoft.com/office/drawing/2014/main" id="{E4FA5B34-7CFC-4031-A1F7-91D579877897}"/>
              </a:ext>
            </a:extLst>
          </p:cNvPr>
          <p:cNvSpPr txBox="1"/>
          <p:nvPr/>
        </p:nvSpPr>
        <p:spPr>
          <a:xfrm>
            <a:off x="1034741" y="3873810"/>
            <a:ext cx="4723334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PE" sz="2600" dirty="0"/>
              <a:t>04187563 Ampliación de servicio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="" xmlns:a16="http://schemas.microsoft.com/office/drawing/2014/main" id="{DC086407-D1ED-4E3B-83D3-F8CFACFFE79C}"/>
              </a:ext>
            </a:extLst>
          </p:cNvPr>
          <p:cNvSpPr txBox="1"/>
          <p:nvPr/>
        </p:nvSpPr>
        <p:spPr>
          <a:xfrm>
            <a:off x="1034741" y="5029305"/>
            <a:ext cx="4723334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PE" sz="2600" dirty="0"/>
              <a:t>04187563 Cambio de director</a:t>
            </a:r>
          </a:p>
        </p:txBody>
      </p:sp>
    </p:spTree>
    <p:extLst>
      <p:ext uri="{BB962C8B-B14F-4D97-AF65-F5344CB8AC3E}">
        <p14:creationId xmlns:p14="http://schemas.microsoft.com/office/powerpoint/2010/main" val="101042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D77BF59-9285-42F0-9259-065762672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719981"/>
            <a:ext cx="7969611" cy="597325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s-PE" sz="3000" dirty="0" smtClean="0"/>
              <a:t>Todos(as) </a:t>
            </a:r>
            <a:r>
              <a:rPr lang="es-PE" sz="3000" dirty="0"/>
              <a:t>los miembros del equipo </a:t>
            </a:r>
            <a:r>
              <a:rPr lang="es-PE" sz="3000" dirty="0" smtClean="0"/>
              <a:t>deben </a:t>
            </a:r>
            <a:r>
              <a:rPr lang="es-PE" sz="3000" dirty="0" smtClean="0"/>
              <a:t>visar o </a:t>
            </a:r>
            <a:r>
              <a:rPr lang="es-PE" sz="3000" dirty="0"/>
              <a:t>firmar todas las hojas del informe, incluido los anexos</a:t>
            </a:r>
            <a:r>
              <a:rPr lang="es-PE" sz="3000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s-MX" sz="3000" dirty="0" smtClean="0"/>
              <a:t>El informe debe estar firmado por el director de UGEL o contar con un oficio suyo que lo remite a la DRE/GRE. </a:t>
            </a:r>
            <a:endParaRPr lang="es-PE" sz="3000" dirty="0"/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s-PE" sz="3000" dirty="0"/>
              <a:t>Todos(as) los miembros del equipo RIE deben contar con un documento que oficialice su encargo (resolución o memorándum de asignación de funciones u otro que corresponda)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s-PE" sz="3000" dirty="0" smtClean="0"/>
              <a:t>Adjuntar al informe de identificación de IIEE el último documento (oficio o resolución) que comunique la </a:t>
            </a:r>
            <a:r>
              <a:rPr lang="es-PE" sz="3000" dirty="0"/>
              <a:t>conformación del </a:t>
            </a:r>
            <a:r>
              <a:rPr lang="es-PE" sz="3000" dirty="0" smtClean="0"/>
              <a:t>equipo.</a:t>
            </a:r>
            <a:endParaRPr lang="es-PE" sz="3000" dirty="0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5B496679-1C49-4EAA-9A4A-FCAEC766AC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C5594B7-961D-4C59-A004-EA6607FC7A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5067" cy="77152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1A98A0FE-A1BF-4313-A6A2-6C8A2ECDF0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33" y="0"/>
            <a:ext cx="2163867" cy="4758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339" y="37881"/>
            <a:ext cx="7752522" cy="6463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  <a:latin typeface="+mn-lt"/>
                <a:ea typeface="+mn-ea"/>
                <a:cs typeface="+mn-cs"/>
              </a:rPr>
              <a:t>Consideraciones para el Equipo RIE</a:t>
            </a:r>
          </a:p>
        </p:txBody>
      </p:sp>
      <p:pic>
        <p:nvPicPr>
          <p:cNvPr id="7" name="Gráfico 62" descr="Usuarios">
            <a:extLst>
              <a:ext uri="{FF2B5EF4-FFF2-40B4-BE49-F238E27FC236}">
                <a16:creationId xmlns="" xmlns:a16="http://schemas.microsoft.com/office/drawing/2014/main" id="{9C54C368-8A31-4B2A-B3CD-3CAAE02CF5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4758" t="19127" r="4840" b="19039"/>
          <a:stretch/>
        </p:blipFill>
        <p:spPr>
          <a:xfrm>
            <a:off x="8852553" y="4342700"/>
            <a:ext cx="2333457" cy="1596075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="" xmlns:a16="http://schemas.microsoft.com/office/drawing/2014/main" id="{EF0ED050-5B90-4DCB-A24D-A75729F5B975}"/>
              </a:ext>
            </a:extLst>
          </p:cNvPr>
          <p:cNvSpPr/>
          <p:nvPr/>
        </p:nvSpPr>
        <p:spPr>
          <a:xfrm>
            <a:off x="8567351" y="3842181"/>
            <a:ext cx="2850291" cy="2895500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Gráfico 63" descr="Documento">
            <a:extLst>
              <a:ext uri="{FF2B5EF4-FFF2-40B4-BE49-F238E27FC236}">
                <a16:creationId xmlns="" xmlns:a16="http://schemas.microsoft.com/office/drawing/2014/main" id="{B73FFD36-AC4A-4482-A244-6D1A97097F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74219" y="3633809"/>
            <a:ext cx="1417781" cy="141778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69611" y="884742"/>
            <a:ext cx="1932283" cy="276091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16065" y="884741"/>
            <a:ext cx="1982632" cy="275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14287</TotalTime>
  <Words>1406</Words>
  <Application>Microsoft Office PowerPoint</Application>
  <PresentationFormat>Panorámica</PresentationFormat>
  <Paragraphs>237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4" baseType="lpstr">
      <vt:lpstr>Batang</vt:lpstr>
      <vt:lpstr>&amp;quot</vt:lpstr>
      <vt:lpstr>Arial</vt:lpstr>
      <vt:lpstr>Calibri</vt:lpstr>
      <vt:lpstr>Calibri Light</vt:lpstr>
      <vt:lpstr>Perpetua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Contenido</vt:lpstr>
      <vt:lpstr>Contenido del CD o DVD o USB </vt:lpstr>
      <vt:lpstr>Contenido del CD o DVD o USB </vt:lpstr>
      <vt:lpstr>Versión digital de los actos resolutivos</vt:lpstr>
      <vt:lpstr>Rotulado de archivos</vt:lpstr>
      <vt:lpstr>Consideraciones para el Equipo RIE</vt:lpstr>
      <vt:lpstr>Informe de identificación (1)</vt:lpstr>
      <vt:lpstr>Informe de identificación (2) Parte 2-a Búsqueda documental - Ejemplo</vt:lpstr>
      <vt:lpstr>Informe de identificación (3) Parte 2-b Visitas a IIEE - Ejemplo</vt:lpstr>
      <vt:lpstr>Informe de identificación (4)</vt:lpstr>
      <vt:lpstr>Informe de identificación (5)</vt:lpstr>
      <vt:lpstr>Informe de identificación (6) Anexo 1 - Relación de IIEE identificadas</vt:lpstr>
      <vt:lpstr>Informe de identificación (7) Anexo 2 - Información de los grados o años autorizados en los servicios educativos de las IIEE</vt:lpstr>
      <vt:lpstr>Presentación de PowerPoint</vt:lpstr>
      <vt:lpstr>Evaluación de expedientes</vt:lpstr>
      <vt:lpstr>Evaluación general del informe de identificación de IIEE  (1)</vt:lpstr>
      <vt:lpstr>Evaluación general del informe de identificación de IIEE  (2)</vt:lpstr>
      <vt:lpstr>Evaluación general del informe de identificación de IIEE  (3)</vt:lpstr>
      <vt:lpstr>Presentación de PowerPoint</vt:lpstr>
      <vt:lpstr>Estrategias de atención</vt:lpstr>
      <vt:lpstr>Consultas y referencias Herramienta xlRIE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DERZU ANDRES MEGO LOPEZ</dc:creator>
  <cp:lastModifiedBy>WALTER LEONIDAS LEON ROBLES</cp:lastModifiedBy>
  <cp:revision>1147</cp:revision>
  <cp:lastPrinted>2017-10-23T18:26:39Z</cp:lastPrinted>
  <dcterms:created xsi:type="dcterms:W3CDTF">2016-01-06T15:33:33Z</dcterms:created>
  <dcterms:modified xsi:type="dcterms:W3CDTF">2019-02-27T16:40:06Z</dcterms:modified>
</cp:coreProperties>
</file>